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76" r:id="rId1"/>
    <p:sldMasterId id="2147483668" r:id="rId2"/>
  </p:sldMasterIdLst>
  <p:notesMasterIdLst>
    <p:notesMasterId r:id="rId16"/>
  </p:notesMasterIdLst>
  <p:sldIdLst>
    <p:sldId id="342" r:id="rId3"/>
    <p:sldId id="337" r:id="rId4"/>
    <p:sldId id="335" r:id="rId5"/>
    <p:sldId id="349" r:id="rId6"/>
    <p:sldId id="340" r:id="rId7"/>
    <p:sldId id="336" r:id="rId8"/>
    <p:sldId id="338" r:id="rId9"/>
    <p:sldId id="341" r:id="rId10"/>
    <p:sldId id="345" r:id="rId11"/>
    <p:sldId id="346" r:id="rId12"/>
    <p:sldId id="348" r:id="rId13"/>
    <p:sldId id="339" r:id="rId14"/>
    <p:sldId id="328" r:id="rId15"/>
  </p:sldIdLst>
  <p:sldSz cx="12192000" cy="6858000"/>
  <p:notesSz cx="6810375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77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95" autoAdjust="0"/>
    <p:restoredTop sz="93593" autoAdjust="0"/>
  </p:normalViewPr>
  <p:slideViewPr>
    <p:cSldViewPr snapToGrid="0">
      <p:cViewPr varScale="1">
        <p:scale>
          <a:sx n="63" d="100"/>
          <a:sy n="63" d="100"/>
        </p:scale>
        <p:origin x="-120" y="-10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3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Заголовок</c:v>
                </c:pt>
              </c:strCache>
            </c:strRef>
          </c:tx>
          <c:explosion val="6"/>
          <c:dPt>
            <c:idx val="3"/>
            <c:bubble3D val="0"/>
            <c:spPr>
              <a:solidFill>
                <a:srgbClr val="0D75BA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877-4F5C-A1B4-2C866B2EF85C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877-4F5C-A1B4-2C866B2EF85C}"/>
              </c:ext>
            </c:extLst>
          </c:dPt>
          <c:cat>
            <c:strRef>
              <c:f>Лист1!$A$2:$A$6</c:f>
              <c:strCache>
                <c:ptCount val="5"/>
                <c:pt idx="0">
                  <c:v>Высокая категория риска</c:v>
                </c:pt>
                <c:pt idx="1">
                  <c:v>Значительная категория риска</c:v>
                </c:pt>
                <c:pt idx="2">
                  <c:v>Средняя категория риска</c:v>
                </c:pt>
                <c:pt idx="3">
                  <c:v>Умеренная категория риска</c:v>
                </c:pt>
                <c:pt idx="4">
                  <c:v>Низкая категория риска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82</c:v>
                </c:pt>
                <c:pt idx="1">
                  <c:v>1881</c:v>
                </c:pt>
                <c:pt idx="2">
                  <c:v>854</c:v>
                </c:pt>
                <c:pt idx="3">
                  <c:v>8782</c:v>
                </c:pt>
                <c:pt idx="4">
                  <c:v>12818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877-4F5C-A1B4-2C866B2EF8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6102826568939055E-2"/>
          <c:y val="2.1458334959671164E-2"/>
          <c:w val="0.91043476052379324"/>
          <c:h val="0.7075992044389050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h="0"/>
            </a:sp3d>
          </c:spPr>
          <c:invertIfNegative val="0"/>
          <c:dLbls>
            <c:dLbl>
              <c:idx val="0"/>
              <c:layout>
                <c:manualLayout>
                  <c:x val="2.7776518889979323E-2"/>
                  <c:y val="-4.349552411204158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895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10F-414C-A943-6C6C57726B69}"/>
                </c:ext>
              </c:extLst>
            </c:dLbl>
            <c:dLbl>
              <c:idx val="1"/>
              <c:layout>
                <c:manualLayout>
                  <c:x val="2.6234567901234573E-2"/>
                  <c:y val="-3.367239937056476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18291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10F-414C-A943-6C6C57726B69}"/>
                </c:ext>
              </c:extLst>
            </c:dLbl>
            <c:dLbl>
              <c:idx val="2"/>
              <c:layout>
                <c:manualLayout>
                  <c:x val="2.1604742144611014E-2"/>
                  <c:y val="-6.220530299905119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320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10F-414C-A943-6C6C57726B69}"/>
                </c:ext>
              </c:extLst>
            </c:dLbl>
            <c:dLbl>
              <c:idx val="3"/>
              <c:layout>
                <c:manualLayout>
                  <c:x val="1.8518518518518521E-2"/>
                  <c:y val="-3.367239937056476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1867,3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10F-414C-A943-6C6C57726B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количество проверок</c:v>
                </c:pt>
                <c:pt idx="1">
                  <c:v>количество выявленных нарушений</c:v>
                </c:pt>
                <c:pt idx="2">
                  <c:v>количество административных наказаний</c:v>
                </c:pt>
                <c:pt idx="3">
                  <c:v>сумма наложенных штрафов, тыс.руб.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60</c:v>
                </c:pt>
                <c:pt idx="2">
                  <c:v>10</c:v>
                </c:pt>
                <c:pt idx="3">
                  <c:v>860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10F-414C-A943-6C6C57726B6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23273728"/>
        <c:axId val="223408896"/>
        <c:axId val="0"/>
      </c:bar3DChart>
      <c:catAx>
        <c:axId val="223273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23408896"/>
        <c:crosses val="autoZero"/>
        <c:auto val="1"/>
        <c:lblAlgn val="ctr"/>
        <c:lblOffset val="100"/>
        <c:noMultiLvlLbl val="0"/>
      </c:catAx>
      <c:valAx>
        <c:axId val="223408896"/>
        <c:scaling>
          <c:orientation val="minMax"/>
          <c:max val="130"/>
          <c:min val="0"/>
        </c:scaling>
        <c:delete val="1"/>
        <c:axPos val="r"/>
        <c:majorGridlines/>
        <c:numFmt formatCode="General" sourceLinked="1"/>
        <c:majorTickMark val="out"/>
        <c:minorTickMark val="none"/>
        <c:tickLblPos val="none"/>
        <c:crossAx val="223273728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0.19645</cdr:x>
      <cdr:y>0.88676</cdr:y>
    </cdr:from>
    <cdr:to>
      <cdr:x>0.34242</cdr:x>
      <cdr:y>0.98038</cdr:y>
    </cdr:to>
    <cdr:sp macro="" textlink="">
      <cdr:nvSpPr>
        <cdr:cNvPr id="2" name="TextBox 28"/>
        <cdr:cNvSpPr txBox="1"/>
      </cdr:nvSpPr>
      <cdr:spPr>
        <a:xfrm xmlns:a="http://schemas.openxmlformats.org/drawingml/2006/main">
          <a:off x="1108035" y="3206680"/>
          <a:ext cx="823312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>
              <a:solidFill>
                <a:srgbClr val="0068A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11848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0.05241</cdr:x>
      <cdr:y>0.79797</cdr:y>
    </cdr:from>
    <cdr:to>
      <cdr:x>0.16352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1279" y="388776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5E78B-FE7C-474B-AC91-ABC1B62969E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0B4EB-D9F6-4F2F-973A-15D71B3F5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78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0B4EB-D9F6-4F2F-973A-15D71B3F50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6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esentationgo.com/" TargetMode="Externa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BD2EDD4-BDB0-0D49-AF7C-62A592170EFA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3073400" y="10591799"/>
            <a:chExt cx="12252961" cy="6832603"/>
          </a:xfrm>
        </p:grpSpPr>
        <p:sp>
          <p:nvSpPr>
            <p:cNvPr id="11" name="Shape">
              <a:extLst>
                <a:ext uri="{FF2B5EF4-FFF2-40B4-BE49-F238E27FC236}">
                  <a16:creationId xmlns:a16="http://schemas.microsoft.com/office/drawing/2014/main" xmlns="" id="{366A07BC-BE9C-3348-B1E9-55B0F2BD5E10}"/>
                </a:ext>
              </a:extLst>
            </p:cNvPr>
            <p:cNvSpPr/>
            <p:nvPr/>
          </p:nvSpPr>
          <p:spPr>
            <a:xfrm>
              <a:off x="3492500" y="10591799"/>
              <a:ext cx="10460991" cy="6830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452" y="14941"/>
                  </a:lnTo>
                  <a:lnTo>
                    <a:pt x="21600" y="21600"/>
                  </a:lnTo>
                  <a:lnTo>
                    <a:pt x="4969" y="845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" name="Triangle">
              <a:extLst>
                <a:ext uri="{FF2B5EF4-FFF2-40B4-BE49-F238E27FC236}">
                  <a16:creationId xmlns:a16="http://schemas.microsoft.com/office/drawing/2014/main" xmlns="" id="{2D86B3C2-0C0F-8647-B357-FFDA3ABF14D2}"/>
                </a:ext>
              </a:extLst>
            </p:cNvPr>
            <p:cNvSpPr/>
            <p:nvPr/>
          </p:nvSpPr>
          <p:spPr>
            <a:xfrm>
              <a:off x="4622799" y="15316200"/>
              <a:ext cx="9324343" cy="2105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3483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" name="Shape">
              <a:extLst>
                <a:ext uri="{FF2B5EF4-FFF2-40B4-BE49-F238E27FC236}">
                  <a16:creationId xmlns:a16="http://schemas.microsoft.com/office/drawing/2014/main" xmlns="" id="{BA38760F-F8BD-AA48-B5E1-49F7C78ED553}"/>
                </a:ext>
              </a:extLst>
            </p:cNvPr>
            <p:cNvSpPr/>
            <p:nvPr/>
          </p:nvSpPr>
          <p:spPr>
            <a:xfrm>
              <a:off x="3073400" y="10594340"/>
              <a:ext cx="3058161" cy="6830062"/>
            </a:xfrm>
            <a:custGeom>
              <a:avLst/>
              <a:gdLst>
                <a:gd name="connsiteX0" fmla="*/ 0 w 21600"/>
                <a:gd name="connsiteY0" fmla="*/ 0 h 21600"/>
                <a:gd name="connsiteX1" fmla="*/ 0 w 21600"/>
                <a:gd name="connsiteY1" fmla="*/ 21600 h 21600"/>
                <a:gd name="connsiteX2" fmla="*/ 10979 w 21600"/>
                <a:gd name="connsiteY2" fmla="*/ 21600 h 21600"/>
                <a:gd name="connsiteX3" fmla="*/ 21600 w 21600"/>
                <a:gd name="connsiteY3" fmla="*/ 14941 h 21600"/>
                <a:gd name="connsiteX4" fmla="*/ 20870 w 21600"/>
                <a:gd name="connsiteY4" fmla="*/ 14325 h 21600"/>
                <a:gd name="connsiteX5" fmla="*/ 2951 w 21600"/>
                <a:gd name="connsiteY5" fmla="*/ 0 h 21600"/>
                <a:gd name="connsiteX6" fmla="*/ 0 w 21600"/>
                <a:gd name="connsiteY6" fmla="*/ 0 h 21600"/>
                <a:gd name="connsiteX0" fmla="*/ 0 w 21600"/>
                <a:gd name="connsiteY0" fmla="*/ 0 h 21600"/>
                <a:gd name="connsiteX1" fmla="*/ 0 w 21600"/>
                <a:gd name="connsiteY1" fmla="*/ 21600 h 21600"/>
                <a:gd name="connsiteX2" fmla="*/ 10979 w 21600"/>
                <a:gd name="connsiteY2" fmla="*/ 21600 h 21600"/>
                <a:gd name="connsiteX3" fmla="*/ 21600 w 21600"/>
                <a:gd name="connsiteY3" fmla="*/ 14941 h 21600"/>
                <a:gd name="connsiteX4" fmla="*/ 20915 w 21600"/>
                <a:gd name="connsiteY4" fmla="*/ 14095 h 21600"/>
                <a:gd name="connsiteX5" fmla="*/ 2951 w 21600"/>
                <a:gd name="connsiteY5" fmla="*/ 0 h 21600"/>
                <a:gd name="connsiteX6" fmla="*/ 0 w 21600"/>
                <a:gd name="connsiteY6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10979" y="21600"/>
                  </a:lnTo>
                  <a:lnTo>
                    <a:pt x="21600" y="14941"/>
                  </a:lnTo>
                  <a:lnTo>
                    <a:pt x="20915" y="14095"/>
                  </a:lnTo>
                  <a:lnTo>
                    <a:pt x="295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" name="Shape">
              <a:extLst>
                <a:ext uri="{FF2B5EF4-FFF2-40B4-BE49-F238E27FC236}">
                  <a16:creationId xmlns:a16="http://schemas.microsoft.com/office/drawing/2014/main" xmlns="" id="{9F6E617F-4AAD-BF4E-8144-AA0A245E9273}"/>
                </a:ext>
              </a:extLst>
            </p:cNvPr>
            <p:cNvSpPr/>
            <p:nvPr/>
          </p:nvSpPr>
          <p:spPr>
            <a:xfrm>
              <a:off x="12268200" y="10591799"/>
              <a:ext cx="3058161" cy="6830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0621" y="0"/>
                  </a:lnTo>
                  <a:lnTo>
                    <a:pt x="0" y="6659"/>
                  </a:lnTo>
                  <a:lnTo>
                    <a:pt x="18649" y="2160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" name="Shape">
              <a:extLst>
                <a:ext uri="{FF2B5EF4-FFF2-40B4-BE49-F238E27FC236}">
                  <a16:creationId xmlns:a16="http://schemas.microsoft.com/office/drawing/2014/main" xmlns="" id="{9900F350-5F1F-5F4A-98F9-2D81639BFFA4}"/>
                </a:ext>
              </a:extLst>
            </p:cNvPr>
            <p:cNvSpPr/>
            <p:nvPr/>
          </p:nvSpPr>
          <p:spPr>
            <a:xfrm>
              <a:off x="3492500" y="10591799"/>
              <a:ext cx="8780781" cy="2674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920" y="21600"/>
                  </a:lnTo>
                  <a:lnTo>
                    <a:pt x="21600" y="17005"/>
                  </a:lnTo>
                  <a:lnTo>
                    <a:pt x="236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" name="Shape">
              <a:extLst>
                <a:ext uri="{FF2B5EF4-FFF2-40B4-BE49-F238E27FC236}">
                  <a16:creationId xmlns:a16="http://schemas.microsoft.com/office/drawing/2014/main" xmlns="" id="{8900BC01-EBEB-594B-B882-2173519B26BA}"/>
                </a:ext>
              </a:extLst>
            </p:cNvPr>
            <p:cNvSpPr/>
            <p:nvPr/>
          </p:nvSpPr>
          <p:spPr>
            <a:xfrm>
              <a:off x="5892800" y="12699999"/>
              <a:ext cx="9014462" cy="4724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601"/>
                  </a:moveTo>
                  <a:lnTo>
                    <a:pt x="19299" y="21600"/>
                  </a:lnTo>
                  <a:lnTo>
                    <a:pt x="21600" y="21600"/>
                  </a:lnTo>
                  <a:lnTo>
                    <a:pt x="1527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noFill/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" name="Triangle">
              <a:extLst>
                <a:ext uri="{FF2B5EF4-FFF2-40B4-BE49-F238E27FC236}">
                  <a16:creationId xmlns:a16="http://schemas.microsoft.com/office/drawing/2014/main" xmlns="" id="{215005BB-DFE8-954B-A36C-466EB28D7E2A}"/>
                </a:ext>
              </a:extLst>
            </p:cNvPr>
            <p:cNvSpPr/>
            <p:nvPr/>
          </p:nvSpPr>
          <p:spPr>
            <a:xfrm>
              <a:off x="3492499" y="10591799"/>
              <a:ext cx="2640331" cy="4724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9688" y="12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A2A6FDFB-46FD-4D32-A054-BC9C55F6A0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31920" y="750939"/>
            <a:ext cx="7432494" cy="2387600"/>
          </a:xfrm>
        </p:spPr>
        <p:txBody>
          <a:bodyPr anchor="b"/>
          <a:lstStyle>
            <a:lvl1pPr algn="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xmlns="" id="{C1F0D0AA-12EA-49AC-BF55-4B2556467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2320" y="3230614"/>
            <a:ext cx="4232094" cy="1655762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xmlns="" id="{D611355A-2485-4AA5-91FA-EA5F3157B7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85230"/>
            <a:ext cx="2743200" cy="365125"/>
          </a:xfrm>
        </p:spPr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xmlns="" id="{64A10338-DE30-4CA9-A21B-D50D6579B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85230"/>
            <a:ext cx="4114800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xmlns="" id="{49D5EB62-2B81-475B-92EC-DEB93DC3B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8523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72B7600-67E3-4D97-B453-880E2742B9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xmlns="" id="{27319DBE-8599-D448-892E-9E1E1DCD42E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213360 w 12192000"/>
              <a:gd name="connsiteY0" fmla="*/ 193040 h 6852902"/>
              <a:gd name="connsiteX1" fmla="*/ 213360 w 12192000"/>
              <a:gd name="connsiteY1" fmla="*/ 6634480 h 6852902"/>
              <a:gd name="connsiteX2" fmla="*/ 11968480 w 12192000"/>
              <a:gd name="connsiteY2" fmla="*/ 6634480 h 6852902"/>
              <a:gd name="connsiteX3" fmla="*/ 11968480 w 12192000"/>
              <a:gd name="connsiteY3" fmla="*/ 193040 h 6852902"/>
              <a:gd name="connsiteX4" fmla="*/ 0 w 12192000"/>
              <a:gd name="connsiteY4" fmla="*/ 0 h 6852902"/>
              <a:gd name="connsiteX5" fmla="*/ 12192000 w 12192000"/>
              <a:gd name="connsiteY5" fmla="*/ 0 h 6852902"/>
              <a:gd name="connsiteX6" fmla="*/ 12192000 w 12192000"/>
              <a:gd name="connsiteY6" fmla="*/ 6852902 h 6852902"/>
              <a:gd name="connsiteX7" fmla="*/ 0 w 12192000"/>
              <a:gd name="connsiteY7" fmla="*/ 6852902 h 6852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2902">
                <a:moveTo>
                  <a:pt x="213360" y="193040"/>
                </a:moveTo>
                <a:lnTo>
                  <a:pt x="213360" y="6634480"/>
                </a:lnTo>
                <a:lnTo>
                  <a:pt x="11968480" y="6634480"/>
                </a:lnTo>
                <a:lnTo>
                  <a:pt x="11968480" y="19304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2902"/>
                </a:lnTo>
                <a:lnTo>
                  <a:pt x="0" y="68529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71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ed by Presentation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152956"/>
            <a:ext cx="12192000" cy="552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A5CD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PresentationGO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>
            <a:hlinkClick r:id="rId2"/>
          </p:cNvPr>
          <p:cNvSpPr/>
          <p:nvPr userDrawn="1"/>
        </p:nvSpPr>
        <p:spPr>
          <a:xfrm>
            <a:off x="2731912" y="3071723"/>
            <a:ext cx="6728177" cy="714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extBox 1"/>
          <p:cNvSpPr txBox="1"/>
          <p:nvPr userDrawn="1"/>
        </p:nvSpPr>
        <p:spPr>
          <a:xfrm>
            <a:off x="4123473" y="5982900"/>
            <a:ext cx="394505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800" dirty="0">
                <a:solidFill>
                  <a:srgbClr val="A5CD00"/>
                </a:solidFill>
              </a:rPr>
              <a:t>T</a:t>
            </a:r>
            <a:r>
              <a:rPr lang="en-US" sz="1800" baseline="0" dirty="0">
                <a:solidFill>
                  <a:srgbClr val="A5CD00"/>
                </a:solidFill>
              </a:rPr>
              <a:t>he free PowerPoint and Google Slides template library</a:t>
            </a:r>
            <a:endParaRPr lang="en-US" sz="1800" dirty="0">
              <a:solidFill>
                <a:srgbClr val="A5CD00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4983933" y="2633133"/>
            <a:ext cx="2224135" cy="369332"/>
            <a:chOff x="3459936" y="2633133"/>
            <a:chExt cx="2224135" cy="369332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3459936" y="2633133"/>
              <a:ext cx="2224135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effectLst/>
                </a:rPr>
                <a:t>Designed</a:t>
              </a:r>
              <a:r>
                <a:rPr lang="en-US" baseline="0">
                  <a:solidFill>
                    <a:schemeClr val="bg1"/>
                  </a:solidFill>
                  <a:effectLst/>
                </a:rPr>
                <a:t> with         by</a:t>
              </a:r>
              <a:endParaRPr lang="en-US" dirty="0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0" name="Freeform 290"/>
            <p:cNvSpPr/>
            <p:nvPr userDrawn="1"/>
          </p:nvSpPr>
          <p:spPr>
            <a:xfrm>
              <a:off x="4977441" y="2705803"/>
              <a:ext cx="261456" cy="223991"/>
            </a:xfrm>
            <a:custGeom>
              <a:avLst/>
              <a:gdLst/>
              <a:ahLst/>
              <a:cxnLst/>
              <a:rect l="l" t="t" r="r" b="b"/>
              <a:pathLst>
                <a:path w="504825" h="432707">
                  <a:moveTo>
                    <a:pt x="134658" y="0"/>
                  </a:moveTo>
                  <a:cubicBezTo>
                    <a:pt x="146301" y="0"/>
                    <a:pt x="158180" y="2019"/>
                    <a:pt x="170294" y="6057"/>
                  </a:cubicBezTo>
                  <a:cubicBezTo>
                    <a:pt x="182407" y="10095"/>
                    <a:pt x="193676" y="15541"/>
                    <a:pt x="204099" y="22396"/>
                  </a:cubicBezTo>
                  <a:cubicBezTo>
                    <a:pt x="214522" y="29251"/>
                    <a:pt x="223490" y="35683"/>
                    <a:pt x="231002" y="41693"/>
                  </a:cubicBezTo>
                  <a:cubicBezTo>
                    <a:pt x="238514" y="47703"/>
                    <a:pt x="245652" y="54088"/>
                    <a:pt x="252412" y="60849"/>
                  </a:cubicBezTo>
                  <a:cubicBezTo>
                    <a:pt x="259174" y="54088"/>
                    <a:pt x="266310" y="47703"/>
                    <a:pt x="273823" y="41693"/>
                  </a:cubicBezTo>
                  <a:cubicBezTo>
                    <a:pt x="281334" y="35683"/>
                    <a:pt x="290303" y="29251"/>
                    <a:pt x="300726" y="22396"/>
                  </a:cubicBezTo>
                  <a:cubicBezTo>
                    <a:pt x="311149" y="15541"/>
                    <a:pt x="322417" y="10095"/>
                    <a:pt x="334531" y="6057"/>
                  </a:cubicBezTo>
                  <a:cubicBezTo>
                    <a:pt x="346645" y="2019"/>
                    <a:pt x="358524" y="0"/>
                    <a:pt x="370167" y="0"/>
                  </a:cubicBezTo>
                  <a:cubicBezTo>
                    <a:pt x="412236" y="0"/>
                    <a:pt x="445197" y="11644"/>
                    <a:pt x="469048" y="34932"/>
                  </a:cubicBezTo>
                  <a:cubicBezTo>
                    <a:pt x="492899" y="58220"/>
                    <a:pt x="504825" y="90523"/>
                    <a:pt x="504825" y="131840"/>
                  </a:cubicBezTo>
                  <a:cubicBezTo>
                    <a:pt x="504825" y="173346"/>
                    <a:pt x="483321" y="215602"/>
                    <a:pt x="440313" y="258610"/>
                  </a:cubicBezTo>
                  <a:lnTo>
                    <a:pt x="264807" y="427636"/>
                  </a:lnTo>
                  <a:cubicBezTo>
                    <a:pt x="261427" y="431017"/>
                    <a:pt x="257295" y="432707"/>
                    <a:pt x="252412" y="432707"/>
                  </a:cubicBezTo>
                  <a:cubicBezTo>
                    <a:pt x="247529" y="432707"/>
                    <a:pt x="243398" y="431017"/>
                    <a:pt x="240018" y="427636"/>
                  </a:cubicBezTo>
                  <a:lnTo>
                    <a:pt x="64230" y="258047"/>
                  </a:lnTo>
                  <a:cubicBezTo>
                    <a:pt x="62351" y="256544"/>
                    <a:pt x="59770" y="254103"/>
                    <a:pt x="56482" y="250722"/>
                  </a:cubicBezTo>
                  <a:cubicBezTo>
                    <a:pt x="53196" y="247342"/>
                    <a:pt x="47984" y="241191"/>
                    <a:pt x="40848" y="232270"/>
                  </a:cubicBezTo>
                  <a:cubicBezTo>
                    <a:pt x="33712" y="223349"/>
                    <a:pt x="27326" y="214194"/>
                    <a:pt x="21692" y="204803"/>
                  </a:cubicBezTo>
                  <a:cubicBezTo>
                    <a:pt x="16057" y="195413"/>
                    <a:pt x="11035" y="184051"/>
                    <a:pt x="6620" y="170717"/>
                  </a:cubicBezTo>
                  <a:cubicBezTo>
                    <a:pt x="2207" y="157382"/>
                    <a:pt x="0" y="144423"/>
                    <a:pt x="0" y="131840"/>
                  </a:cubicBezTo>
                  <a:cubicBezTo>
                    <a:pt x="0" y="90523"/>
                    <a:pt x="11926" y="58220"/>
                    <a:pt x="35777" y="34932"/>
                  </a:cubicBezTo>
                  <a:cubicBezTo>
                    <a:pt x="59629" y="11644"/>
                    <a:pt x="92588" y="0"/>
                    <a:pt x="134658" y="0"/>
                  </a:cubicBezTo>
                  <a:close/>
                </a:path>
              </a:pathLst>
            </a:custGeom>
            <a:solidFill>
              <a:srgbClr val="D900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3912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290E2C0-5269-8740-BBAA-492543DDE3D1}"/>
              </a:ext>
            </a:extLst>
          </p:cNvPr>
          <p:cNvGrpSpPr/>
          <p:nvPr userDrawn="1"/>
        </p:nvGrpSpPr>
        <p:grpSpPr>
          <a:xfrm>
            <a:off x="1" y="12698"/>
            <a:ext cx="12192000" cy="6845302"/>
            <a:chOff x="20840699" y="10591799"/>
            <a:chExt cx="12254233" cy="6832603"/>
          </a:xfrm>
        </p:grpSpPr>
        <p:sp>
          <p:nvSpPr>
            <p:cNvPr id="11" name="Shape">
              <a:extLst>
                <a:ext uri="{FF2B5EF4-FFF2-40B4-BE49-F238E27FC236}">
                  <a16:creationId xmlns:a16="http://schemas.microsoft.com/office/drawing/2014/main" xmlns="" id="{85B83B17-C4B3-D344-87C7-6423B0F02682}"/>
                </a:ext>
              </a:extLst>
            </p:cNvPr>
            <p:cNvSpPr/>
            <p:nvPr/>
          </p:nvSpPr>
          <p:spPr>
            <a:xfrm>
              <a:off x="21259799" y="10591799"/>
              <a:ext cx="10459721" cy="6830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657" y="21496"/>
                  </a:lnTo>
                  <a:lnTo>
                    <a:pt x="21600" y="21600"/>
                  </a:lnTo>
                  <a:lnTo>
                    <a:pt x="5332" y="1268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" name="Shape">
              <a:extLst>
                <a:ext uri="{FF2B5EF4-FFF2-40B4-BE49-F238E27FC236}">
                  <a16:creationId xmlns:a16="http://schemas.microsoft.com/office/drawing/2014/main" xmlns="" id="{A75B47A7-502A-6643-B719-CE0B865E3F4A}"/>
                </a:ext>
              </a:extLst>
            </p:cNvPr>
            <p:cNvSpPr/>
            <p:nvPr/>
          </p:nvSpPr>
          <p:spPr>
            <a:xfrm>
              <a:off x="20840699" y="10591799"/>
              <a:ext cx="1743907" cy="6830062"/>
            </a:xfrm>
            <a:custGeom>
              <a:avLst/>
              <a:gdLst>
                <a:gd name="connsiteX0" fmla="*/ 0 w 22085"/>
                <a:gd name="connsiteY0" fmla="*/ 0 h 21600"/>
                <a:gd name="connsiteX1" fmla="*/ 0 w 22085"/>
                <a:gd name="connsiteY1" fmla="*/ 21600 h 21600"/>
                <a:gd name="connsiteX2" fmla="*/ 19686 w 22085"/>
                <a:gd name="connsiteY2" fmla="*/ 21600 h 21600"/>
                <a:gd name="connsiteX3" fmla="*/ 22085 w 22085"/>
                <a:gd name="connsiteY3" fmla="*/ 21486 h 21600"/>
                <a:gd name="connsiteX4" fmla="*/ 5308 w 22085"/>
                <a:gd name="connsiteY4" fmla="*/ 0 h 21600"/>
                <a:gd name="connsiteX5" fmla="*/ 0 w 22085"/>
                <a:gd name="connsiteY5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085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19686" y="21600"/>
                  </a:lnTo>
                  <a:lnTo>
                    <a:pt x="22085" y="21486"/>
                  </a:lnTo>
                  <a:lnTo>
                    <a:pt x="530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" name="Shape">
              <a:extLst>
                <a:ext uri="{FF2B5EF4-FFF2-40B4-BE49-F238E27FC236}">
                  <a16:creationId xmlns:a16="http://schemas.microsoft.com/office/drawing/2014/main" xmlns="" id="{6893CA68-6346-C04B-AD72-BDC38591D903}"/>
                </a:ext>
              </a:extLst>
            </p:cNvPr>
            <p:cNvSpPr/>
            <p:nvPr/>
          </p:nvSpPr>
          <p:spPr>
            <a:xfrm>
              <a:off x="30035500" y="10591799"/>
              <a:ext cx="3059432" cy="6830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0616" y="0"/>
                  </a:lnTo>
                  <a:lnTo>
                    <a:pt x="0" y="6659"/>
                  </a:lnTo>
                  <a:lnTo>
                    <a:pt x="18641" y="2160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" name="Triangle">
              <a:extLst>
                <a:ext uri="{FF2B5EF4-FFF2-40B4-BE49-F238E27FC236}">
                  <a16:creationId xmlns:a16="http://schemas.microsoft.com/office/drawing/2014/main" xmlns="" id="{3CD986E4-67AA-D546-96FD-FE9727C17D38}"/>
                </a:ext>
              </a:extLst>
            </p:cNvPr>
            <p:cNvSpPr/>
            <p:nvPr/>
          </p:nvSpPr>
          <p:spPr>
            <a:xfrm>
              <a:off x="21259800" y="10591799"/>
              <a:ext cx="8779509" cy="5777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287" y="21600"/>
                  </a:lnTo>
                  <a:lnTo>
                    <a:pt x="21600" y="78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" name="Shape">
              <a:extLst>
                <a:ext uri="{FF2B5EF4-FFF2-40B4-BE49-F238E27FC236}">
                  <a16:creationId xmlns:a16="http://schemas.microsoft.com/office/drawing/2014/main" xmlns="" id="{17D29035-EE86-7C4B-A277-788175D5086B}"/>
                </a:ext>
              </a:extLst>
            </p:cNvPr>
            <p:cNvSpPr/>
            <p:nvPr/>
          </p:nvSpPr>
          <p:spPr>
            <a:xfrm>
              <a:off x="23406100" y="12699999"/>
              <a:ext cx="9271002" cy="4724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786"/>
                  </a:moveTo>
                  <a:lnTo>
                    <a:pt x="19363" y="21600"/>
                  </a:lnTo>
                  <a:lnTo>
                    <a:pt x="21600" y="21600"/>
                  </a:lnTo>
                  <a:lnTo>
                    <a:pt x="15448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noFill/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" name="Triangle">
              <a:extLst>
                <a:ext uri="{FF2B5EF4-FFF2-40B4-BE49-F238E27FC236}">
                  <a16:creationId xmlns:a16="http://schemas.microsoft.com/office/drawing/2014/main" xmlns="" id="{300B4B6B-9F04-3949-B384-855729B4247F}"/>
                </a:ext>
              </a:extLst>
            </p:cNvPr>
            <p:cNvSpPr/>
            <p:nvPr/>
          </p:nvSpPr>
          <p:spPr>
            <a:xfrm>
              <a:off x="21259800" y="10591799"/>
              <a:ext cx="2148840" cy="6797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32" y="21600"/>
                  </a:moveTo>
                  <a:lnTo>
                    <a:pt x="21600" y="183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0D08B00A-9A13-4AB1-A72D-2F499BA2E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0" y="365125"/>
            <a:ext cx="100838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489DC5E6-DDCD-4B67-B47F-0BD6C54B8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1825625"/>
            <a:ext cx="8915400" cy="41445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xmlns="" id="{768C53B7-7FCD-400A-9752-7BFFD8BB3D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85230"/>
            <a:ext cx="2743200" cy="365125"/>
          </a:xfrm>
        </p:spPr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xmlns="" id="{10C428BE-FED7-45A5-9425-7445C51F3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85230"/>
            <a:ext cx="4114800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xmlns="" id="{18FDE52B-46E4-490F-8D9A-1A96457A3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8523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72B7600-67E3-4D97-B453-880E2742B9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" name="Freeform 18">
            <a:extLst>
              <a:ext uri="{FF2B5EF4-FFF2-40B4-BE49-F238E27FC236}">
                <a16:creationId xmlns:a16="http://schemas.microsoft.com/office/drawing/2014/main" xmlns="" id="{B475AC02-05B3-4716-984A-C10872A72DD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213360 w 12192000"/>
              <a:gd name="connsiteY0" fmla="*/ 193040 h 6852902"/>
              <a:gd name="connsiteX1" fmla="*/ 213360 w 12192000"/>
              <a:gd name="connsiteY1" fmla="*/ 6634480 h 6852902"/>
              <a:gd name="connsiteX2" fmla="*/ 11968480 w 12192000"/>
              <a:gd name="connsiteY2" fmla="*/ 6634480 h 6852902"/>
              <a:gd name="connsiteX3" fmla="*/ 11968480 w 12192000"/>
              <a:gd name="connsiteY3" fmla="*/ 193040 h 6852902"/>
              <a:gd name="connsiteX4" fmla="*/ 0 w 12192000"/>
              <a:gd name="connsiteY4" fmla="*/ 0 h 6852902"/>
              <a:gd name="connsiteX5" fmla="*/ 12192000 w 12192000"/>
              <a:gd name="connsiteY5" fmla="*/ 0 h 6852902"/>
              <a:gd name="connsiteX6" fmla="*/ 12192000 w 12192000"/>
              <a:gd name="connsiteY6" fmla="*/ 6852902 h 6852902"/>
              <a:gd name="connsiteX7" fmla="*/ 0 w 12192000"/>
              <a:gd name="connsiteY7" fmla="*/ 6852902 h 6852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2902">
                <a:moveTo>
                  <a:pt x="213360" y="193040"/>
                </a:moveTo>
                <a:lnTo>
                  <a:pt x="213360" y="6634480"/>
                </a:lnTo>
                <a:lnTo>
                  <a:pt x="11968480" y="6634480"/>
                </a:lnTo>
                <a:lnTo>
                  <a:pt x="11968480" y="19304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2902"/>
                </a:lnTo>
                <a:lnTo>
                  <a:pt x="0" y="68529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757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59E6533-0AB1-4D4B-9516-F1D815480391}"/>
              </a:ext>
            </a:extLst>
          </p:cNvPr>
          <p:cNvGrpSpPr/>
          <p:nvPr userDrawn="1"/>
        </p:nvGrpSpPr>
        <p:grpSpPr>
          <a:xfrm>
            <a:off x="0" y="1"/>
            <a:ext cx="12192000" cy="6858001"/>
            <a:chOff x="38608000" y="10591799"/>
            <a:chExt cx="12259312" cy="6835144"/>
          </a:xfrm>
        </p:grpSpPr>
        <p:sp>
          <p:nvSpPr>
            <p:cNvPr id="11" name="Shape">
              <a:extLst>
                <a:ext uri="{FF2B5EF4-FFF2-40B4-BE49-F238E27FC236}">
                  <a16:creationId xmlns:a16="http://schemas.microsoft.com/office/drawing/2014/main" xmlns="" id="{F880192D-7B59-8446-85E0-620640AD9367}"/>
                </a:ext>
              </a:extLst>
            </p:cNvPr>
            <p:cNvSpPr/>
            <p:nvPr/>
          </p:nvSpPr>
          <p:spPr>
            <a:xfrm>
              <a:off x="39992299" y="10591799"/>
              <a:ext cx="10459723" cy="6830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8943" y="104"/>
                  </a:lnTo>
                  <a:lnTo>
                    <a:pt x="0" y="0"/>
                  </a:lnTo>
                  <a:lnTo>
                    <a:pt x="16268" y="891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" name="Shape">
              <a:extLst>
                <a:ext uri="{FF2B5EF4-FFF2-40B4-BE49-F238E27FC236}">
                  <a16:creationId xmlns:a16="http://schemas.microsoft.com/office/drawing/2014/main" xmlns="" id="{16E4CC95-F8F4-734A-B3BC-33A2A6BB4D4F}"/>
                </a:ext>
              </a:extLst>
            </p:cNvPr>
            <p:cNvSpPr/>
            <p:nvPr/>
          </p:nvSpPr>
          <p:spPr>
            <a:xfrm>
              <a:off x="49161700" y="10591799"/>
              <a:ext cx="1705612" cy="6830062"/>
            </a:xfrm>
            <a:custGeom>
              <a:avLst/>
              <a:gdLst>
                <a:gd name="connsiteX0" fmla="*/ 21600 w 21600"/>
                <a:gd name="connsiteY0" fmla="*/ 21600 h 21600"/>
                <a:gd name="connsiteX1" fmla="*/ 21600 w 21600"/>
                <a:gd name="connsiteY1" fmla="*/ 0 h 21600"/>
                <a:gd name="connsiteX2" fmla="*/ 1914 w 21600"/>
                <a:gd name="connsiteY2" fmla="*/ 0 h 21600"/>
                <a:gd name="connsiteX3" fmla="*/ 0 w 21600"/>
                <a:gd name="connsiteY3" fmla="*/ 104 h 21600"/>
                <a:gd name="connsiteX4" fmla="*/ 16009 w 21600"/>
                <a:gd name="connsiteY4" fmla="*/ 21550 h 21600"/>
                <a:gd name="connsiteX5" fmla="*/ 21600 w 21600"/>
                <a:gd name="connsiteY5" fmla="*/ 2160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914" y="0"/>
                  </a:lnTo>
                  <a:lnTo>
                    <a:pt x="0" y="104"/>
                  </a:lnTo>
                  <a:lnTo>
                    <a:pt x="16009" y="2155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" name="Shape">
              <a:extLst>
                <a:ext uri="{FF2B5EF4-FFF2-40B4-BE49-F238E27FC236}">
                  <a16:creationId xmlns:a16="http://schemas.microsoft.com/office/drawing/2014/main" xmlns="" id="{0044A776-7D37-FE4F-B06B-9DDD19030CCC}"/>
                </a:ext>
              </a:extLst>
            </p:cNvPr>
            <p:cNvSpPr/>
            <p:nvPr/>
          </p:nvSpPr>
          <p:spPr>
            <a:xfrm>
              <a:off x="38608000" y="10591799"/>
              <a:ext cx="3059429" cy="6830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10984" y="21600"/>
                  </a:lnTo>
                  <a:lnTo>
                    <a:pt x="21600" y="14941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" name="Triangle">
              <a:extLst>
                <a:ext uri="{FF2B5EF4-FFF2-40B4-BE49-F238E27FC236}">
                  <a16:creationId xmlns:a16="http://schemas.microsoft.com/office/drawing/2014/main" xmlns="" id="{3B3F6CA8-9C04-724F-9B7A-D6B73CD8D530}"/>
                </a:ext>
              </a:extLst>
            </p:cNvPr>
            <p:cNvSpPr/>
            <p:nvPr/>
          </p:nvSpPr>
          <p:spPr>
            <a:xfrm>
              <a:off x="41668700" y="11645899"/>
              <a:ext cx="8779512" cy="5777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6313" y="0"/>
                  </a:lnTo>
                  <a:lnTo>
                    <a:pt x="0" y="13727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" name="Shape">
              <a:extLst>
                <a:ext uri="{FF2B5EF4-FFF2-40B4-BE49-F238E27FC236}">
                  <a16:creationId xmlns:a16="http://schemas.microsoft.com/office/drawing/2014/main" xmlns="" id="{53086DD1-C1EF-904B-89B0-30B09B1B6313}"/>
                </a:ext>
              </a:extLst>
            </p:cNvPr>
            <p:cNvSpPr/>
            <p:nvPr/>
          </p:nvSpPr>
          <p:spPr>
            <a:xfrm>
              <a:off x="39027099" y="10591799"/>
              <a:ext cx="9271002" cy="4724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814"/>
                  </a:moveTo>
                  <a:lnTo>
                    <a:pt x="2237" y="0"/>
                  </a:lnTo>
                  <a:lnTo>
                    <a:pt x="0" y="0"/>
                  </a:lnTo>
                  <a:lnTo>
                    <a:pt x="6152" y="2160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noFill/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" name="Triangle">
              <a:extLst>
                <a:ext uri="{FF2B5EF4-FFF2-40B4-BE49-F238E27FC236}">
                  <a16:creationId xmlns:a16="http://schemas.microsoft.com/office/drawing/2014/main" xmlns="" id="{DB694DE4-0F4E-1746-84AD-F94AB86D0BE5}"/>
                </a:ext>
              </a:extLst>
            </p:cNvPr>
            <p:cNvSpPr/>
            <p:nvPr/>
          </p:nvSpPr>
          <p:spPr>
            <a:xfrm>
              <a:off x="48298100" y="10629900"/>
              <a:ext cx="2148840" cy="6797043"/>
            </a:xfrm>
            <a:custGeom>
              <a:avLst/>
              <a:gdLst>
                <a:gd name="connsiteX0" fmla="*/ 8668 w 21600"/>
                <a:gd name="connsiteY0" fmla="*/ 0 h 21600"/>
                <a:gd name="connsiteX1" fmla="*/ 0 w 21600"/>
                <a:gd name="connsiteY1" fmla="*/ 3241 h 21600"/>
                <a:gd name="connsiteX2" fmla="*/ 21600 w 21600"/>
                <a:gd name="connsiteY2" fmla="*/ 21600 h 21600"/>
                <a:gd name="connsiteX3" fmla="*/ 21269 w 21600"/>
                <a:gd name="connsiteY3" fmla="*/ 21057 h 21600"/>
                <a:gd name="connsiteX4" fmla="*/ 8668 w 21600"/>
                <a:gd name="connsiteY4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21600" extrusionOk="0">
                  <a:moveTo>
                    <a:pt x="8668" y="0"/>
                  </a:moveTo>
                  <a:lnTo>
                    <a:pt x="0" y="3241"/>
                  </a:lnTo>
                  <a:lnTo>
                    <a:pt x="21600" y="21600"/>
                  </a:lnTo>
                  <a:lnTo>
                    <a:pt x="21269" y="21057"/>
                  </a:lnTo>
                  <a:lnTo>
                    <a:pt x="8668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08888851-8419-4D40-B1E3-9D279F24C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2198"/>
            <a:ext cx="73152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9CCD0F33-6122-4DA2-AA9D-CA48CEFB9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5811"/>
            <a:ext cx="8986520" cy="412115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6" name="Freeform 18">
            <a:extLst>
              <a:ext uri="{FF2B5EF4-FFF2-40B4-BE49-F238E27FC236}">
                <a16:creationId xmlns:a16="http://schemas.microsoft.com/office/drawing/2014/main" xmlns="" id="{9F9BA732-13AA-47BB-AFB5-2182F75A88E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213360 w 12192000"/>
              <a:gd name="connsiteY0" fmla="*/ 193040 h 6852902"/>
              <a:gd name="connsiteX1" fmla="*/ 213360 w 12192000"/>
              <a:gd name="connsiteY1" fmla="*/ 6634480 h 6852902"/>
              <a:gd name="connsiteX2" fmla="*/ 11968480 w 12192000"/>
              <a:gd name="connsiteY2" fmla="*/ 6634480 h 6852902"/>
              <a:gd name="connsiteX3" fmla="*/ 11968480 w 12192000"/>
              <a:gd name="connsiteY3" fmla="*/ 193040 h 6852902"/>
              <a:gd name="connsiteX4" fmla="*/ 0 w 12192000"/>
              <a:gd name="connsiteY4" fmla="*/ 0 h 6852902"/>
              <a:gd name="connsiteX5" fmla="*/ 12192000 w 12192000"/>
              <a:gd name="connsiteY5" fmla="*/ 0 h 6852902"/>
              <a:gd name="connsiteX6" fmla="*/ 12192000 w 12192000"/>
              <a:gd name="connsiteY6" fmla="*/ 6852902 h 6852902"/>
              <a:gd name="connsiteX7" fmla="*/ 0 w 12192000"/>
              <a:gd name="connsiteY7" fmla="*/ 6852902 h 6852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2902">
                <a:moveTo>
                  <a:pt x="213360" y="193040"/>
                </a:moveTo>
                <a:lnTo>
                  <a:pt x="213360" y="6634480"/>
                </a:lnTo>
                <a:lnTo>
                  <a:pt x="11968480" y="6634480"/>
                </a:lnTo>
                <a:lnTo>
                  <a:pt x="11968480" y="19304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2902"/>
                </a:lnTo>
                <a:lnTo>
                  <a:pt x="0" y="68529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xmlns="" id="{7A8A3FA1-377F-4383-B7E8-14D9409AF6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85230"/>
            <a:ext cx="27432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xmlns="" id="{566F5CF8-699B-4A09-9AD0-718B0175E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85230"/>
            <a:ext cx="411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xmlns="" id="{7C55771C-35B2-4842-A572-EEE14A727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85230"/>
            <a:ext cx="27432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72B7600-67E3-4D97-B453-880E2742B9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473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F301BDD5-A736-EA49-A93F-994E2FDF43E3}"/>
              </a:ext>
            </a:extLst>
          </p:cNvPr>
          <p:cNvGrpSpPr/>
          <p:nvPr userDrawn="1"/>
        </p:nvGrpSpPr>
        <p:grpSpPr>
          <a:xfrm>
            <a:off x="-2" y="1"/>
            <a:ext cx="12181840" cy="6858000"/>
            <a:chOff x="56375300" y="10591799"/>
            <a:chExt cx="12255437" cy="6835143"/>
          </a:xfrm>
        </p:grpSpPr>
        <p:sp>
          <p:nvSpPr>
            <p:cNvPr id="16" name="Shape">
              <a:extLst>
                <a:ext uri="{FF2B5EF4-FFF2-40B4-BE49-F238E27FC236}">
                  <a16:creationId xmlns:a16="http://schemas.microsoft.com/office/drawing/2014/main" xmlns="" id="{48C49E83-F63D-214D-AA32-4DFEA017925D}"/>
                </a:ext>
              </a:extLst>
            </p:cNvPr>
            <p:cNvSpPr/>
            <p:nvPr/>
          </p:nvSpPr>
          <p:spPr>
            <a:xfrm>
              <a:off x="56794400" y="10591799"/>
              <a:ext cx="10460993" cy="6830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659" y="104"/>
                  </a:lnTo>
                  <a:lnTo>
                    <a:pt x="21600" y="0"/>
                  </a:lnTo>
                  <a:lnTo>
                    <a:pt x="5334" y="891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" name="Shape">
              <a:extLst>
                <a:ext uri="{FF2B5EF4-FFF2-40B4-BE49-F238E27FC236}">
                  <a16:creationId xmlns:a16="http://schemas.microsoft.com/office/drawing/2014/main" xmlns="" id="{B47C3E9A-06B8-6343-9542-42677C42AA04}"/>
                </a:ext>
              </a:extLst>
            </p:cNvPr>
            <p:cNvSpPr/>
            <p:nvPr/>
          </p:nvSpPr>
          <p:spPr>
            <a:xfrm>
              <a:off x="56375300" y="10591799"/>
              <a:ext cx="1706886" cy="6830062"/>
            </a:xfrm>
            <a:custGeom>
              <a:avLst/>
              <a:gdLst>
                <a:gd name="connsiteX0" fmla="*/ 0 w 21600"/>
                <a:gd name="connsiteY0" fmla="*/ 21600 h 21600"/>
                <a:gd name="connsiteX1" fmla="*/ 0 w 21600"/>
                <a:gd name="connsiteY1" fmla="*/ 0 h 21600"/>
                <a:gd name="connsiteX2" fmla="*/ 19687 w 21600"/>
                <a:gd name="connsiteY2" fmla="*/ 0 h 21600"/>
                <a:gd name="connsiteX3" fmla="*/ 21600 w 21600"/>
                <a:gd name="connsiteY3" fmla="*/ 104 h 21600"/>
                <a:gd name="connsiteX4" fmla="*/ 5708 w 21600"/>
                <a:gd name="connsiteY4" fmla="*/ 21480 h 21600"/>
                <a:gd name="connsiteX5" fmla="*/ 0 w 21600"/>
                <a:gd name="connsiteY5" fmla="*/ 2160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19687" y="0"/>
                  </a:lnTo>
                  <a:lnTo>
                    <a:pt x="21600" y="104"/>
                  </a:lnTo>
                  <a:lnTo>
                    <a:pt x="5708" y="21480"/>
                  </a:lnTo>
                  <a:cubicBezTo>
                    <a:pt x="3940" y="21480"/>
                    <a:pt x="1768" y="21600"/>
                    <a:pt x="0" y="2160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" name="Shape">
              <a:extLst>
                <a:ext uri="{FF2B5EF4-FFF2-40B4-BE49-F238E27FC236}">
                  <a16:creationId xmlns:a16="http://schemas.microsoft.com/office/drawing/2014/main" xmlns="" id="{D9AF2E89-6EB8-FD47-B45C-CF25E5D021CB}"/>
                </a:ext>
              </a:extLst>
            </p:cNvPr>
            <p:cNvSpPr/>
            <p:nvPr/>
          </p:nvSpPr>
          <p:spPr>
            <a:xfrm>
              <a:off x="65572578" y="10591799"/>
              <a:ext cx="3058159" cy="6830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10621" y="21600"/>
                  </a:lnTo>
                  <a:lnTo>
                    <a:pt x="0" y="14941"/>
                  </a:lnTo>
                  <a:lnTo>
                    <a:pt x="18649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" name="Triangle">
              <a:extLst>
                <a:ext uri="{FF2B5EF4-FFF2-40B4-BE49-F238E27FC236}">
                  <a16:creationId xmlns:a16="http://schemas.microsoft.com/office/drawing/2014/main" xmlns="" id="{BAE12199-6A61-3B44-8CFD-A014BA71A442}"/>
                </a:ext>
              </a:extLst>
            </p:cNvPr>
            <p:cNvSpPr/>
            <p:nvPr/>
          </p:nvSpPr>
          <p:spPr>
            <a:xfrm>
              <a:off x="56794400" y="11645899"/>
              <a:ext cx="8780785" cy="5777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5286" y="0"/>
                  </a:lnTo>
                  <a:lnTo>
                    <a:pt x="21600" y="13727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" name="Shape">
              <a:extLst>
                <a:ext uri="{FF2B5EF4-FFF2-40B4-BE49-F238E27FC236}">
                  <a16:creationId xmlns:a16="http://schemas.microsoft.com/office/drawing/2014/main" xmlns="" id="{17AE3034-FD7E-8C42-984F-60C37C055E7F}"/>
                </a:ext>
              </a:extLst>
            </p:cNvPr>
            <p:cNvSpPr/>
            <p:nvPr/>
          </p:nvSpPr>
          <p:spPr>
            <a:xfrm>
              <a:off x="58940699" y="10591799"/>
              <a:ext cx="9272273" cy="4724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814"/>
                  </a:moveTo>
                  <a:lnTo>
                    <a:pt x="19363" y="0"/>
                  </a:lnTo>
                  <a:lnTo>
                    <a:pt x="21600" y="0"/>
                  </a:lnTo>
                  <a:lnTo>
                    <a:pt x="15449" y="2160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noFill/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" name="Triangle">
              <a:extLst>
                <a:ext uri="{FF2B5EF4-FFF2-40B4-BE49-F238E27FC236}">
                  <a16:creationId xmlns:a16="http://schemas.microsoft.com/office/drawing/2014/main" xmlns="" id="{553C549A-89BC-214D-A882-906FEED0E2D1}"/>
                </a:ext>
              </a:extLst>
            </p:cNvPr>
            <p:cNvSpPr/>
            <p:nvPr/>
          </p:nvSpPr>
          <p:spPr>
            <a:xfrm>
              <a:off x="56794400" y="10629900"/>
              <a:ext cx="2148843" cy="6797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45" y="0"/>
                  </a:moveTo>
                  <a:lnTo>
                    <a:pt x="21600" y="3241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" name="Triangle">
              <a:extLst>
                <a:ext uri="{FF2B5EF4-FFF2-40B4-BE49-F238E27FC236}">
                  <a16:creationId xmlns:a16="http://schemas.microsoft.com/office/drawing/2014/main" xmlns="" id="{945553B5-99B0-2F46-984B-5FB42B3E1DE2}"/>
                </a:ext>
              </a:extLst>
            </p:cNvPr>
            <p:cNvSpPr/>
            <p:nvPr/>
          </p:nvSpPr>
          <p:spPr>
            <a:xfrm>
              <a:off x="56794400" y="15316200"/>
              <a:ext cx="10284464" cy="2105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8442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" name="Triangle">
              <a:extLst>
                <a:ext uri="{FF2B5EF4-FFF2-40B4-BE49-F238E27FC236}">
                  <a16:creationId xmlns:a16="http://schemas.microsoft.com/office/drawing/2014/main" xmlns="" id="{41858EBA-B87F-7744-8DF4-1FC1B7CEAA3A}"/>
                </a:ext>
              </a:extLst>
            </p:cNvPr>
            <p:cNvSpPr/>
            <p:nvPr/>
          </p:nvSpPr>
          <p:spPr>
            <a:xfrm>
              <a:off x="56794400" y="14528800"/>
              <a:ext cx="8780785" cy="288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8120" y="0"/>
                  </a:lnTo>
                  <a:lnTo>
                    <a:pt x="21600" y="585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" name="Triangle">
              <a:extLst>
                <a:ext uri="{FF2B5EF4-FFF2-40B4-BE49-F238E27FC236}">
                  <a16:creationId xmlns:a16="http://schemas.microsoft.com/office/drawing/2014/main" xmlns="" id="{9E6D4EBE-0E20-4148-A455-6924B0B9C8D8}"/>
                </a:ext>
              </a:extLst>
            </p:cNvPr>
            <p:cNvSpPr/>
            <p:nvPr/>
          </p:nvSpPr>
          <p:spPr>
            <a:xfrm>
              <a:off x="64160399" y="10591799"/>
              <a:ext cx="4055115" cy="4724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8023"/>
                  </a:lnTo>
                  <a:lnTo>
                    <a:pt x="7536" y="2160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C7E228BF-1CA5-4856-ADE1-3CF4E8475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7464" y="26877"/>
            <a:ext cx="5738694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A75560DB-B208-41C1-AC26-ACACF8AE7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47464" y="2906602"/>
            <a:ext cx="573869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78CD13F7-FE5E-4564-955B-78635E1D6B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6491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DFEC6B85-2D6C-4E54-AFB1-FC9C8C5BC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64910"/>
            <a:ext cx="4114800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C0A08B1B-1C08-468B-84FB-AF1608C8E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64910"/>
            <a:ext cx="2743200" cy="365125"/>
          </a:xfrm>
        </p:spPr>
        <p:txBody>
          <a:bodyPr/>
          <a:lstStyle/>
          <a:p>
            <a:fld id="{672B7600-67E3-4D97-B453-880E2742B982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reeform 18">
            <a:extLst>
              <a:ext uri="{FF2B5EF4-FFF2-40B4-BE49-F238E27FC236}">
                <a16:creationId xmlns:a16="http://schemas.microsoft.com/office/drawing/2014/main" xmlns="" id="{DC13F651-7F17-428B-9F3A-A17EACBBF0B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213360 w 12192000"/>
              <a:gd name="connsiteY0" fmla="*/ 193040 h 6852902"/>
              <a:gd name="connsiteX1" fmla="*/ 213360 w 12192000"/>
              <a:gd name="connsiteY1" fmla="*/ 6634480 h 6852902"/>
              <a:gd name="connsiteX2" fmla="*/ 11968480 w 12192000"/>
              <a:gd name="connsiteY2" fmla="*/ 6634480 h 6852902"/>
              <a:gd name="connsiteX3" fmla="*/ 11968480 w 12192000"/>
              <a:gd name="connsiteY3" fmla="*/ 193040 h 6852902"/>
              <a:gd name="connsiteX4" fmla="*/ 0 w 12192000"/>
              <a:gd name="connsiteY4" fmla="*/ 0 h 6852902"/>
              <a:gd name="connsiteX5" fmla="*/ 12192000 w 12192000"/>
              <a:gd name="connsiteY5" fmla="*/ 0 h 6852902"/>
              <a:gd name="connsiteX6" fmla="*/ 12192000 w 12192000"/>
              <a:gd name="connsiteY6" fmla="*/ 6852902 h 6852902"/>
              <a:gd name="connsiteX7" fmla="*/ 0 w 12192000"/>
              <a:gd name="connsiteY7" fmla="*/ 6852902 h 6852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2902">
                <a:moveTo>
                  <a:pt x="213360" y="193040"/>
                </a:moveTo>
                <a:lnTo>
                  <a:pt x="213360" y="6634480"/>
                </a:lnTo>
                <a:lnTo>
                  <a:pt x="11968480" y="6634480"/>
                </a:lnTo>
                <a:lnTo>
                  <a:pt x="11968480" y="19304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2902"/>
                </a:lnTo>
                <a:lnTo>
                  <a:pt x="0" y="68529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352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A3571AC1-4D48-5C41-A59D-F35D33989918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74155299" y="10591799"/>
            <a:chExt cx="12258038" cy="6828793"/>
          </a:xfrm>
        </p:grpSpPr>
        <p:sp>
          <p:nvSpPr>
            <p:cNvPr id="16" name="Triangle">
              <a:extLst>
                <a:ext uri="{FF2B5EF4-FFF2-40B4-BE49-F238E27FC236}">
                  <a16:creationId xmlns:a16="http://schemas.microsoft.com/office/drawing/2014/main" xmlns="" id="{5FB82B42-ADC5-D04E-94BD-9ECD154E5B36}"/>
                </a:ext>
              </a:extLst>
            </p:cNvPr>
            <p:cNvSpPr/>
            <p:nvPr/>
          </p:nvSpPr>
          <p:spPr>
            <a:xfrm>
              <a:off x="80276701" y="10629900"/>
              <a:ext cx="6129016" cy="6267450"/>
            </a:xfrm>
            <a:custGeom>
              <a:avLst/>
              <a:gdLst>
                <a:gd name="connsiteX0" fmla="*/ 7457 w 21600"/>
                <a:gd name="connsiteY0" fmla="*/ 0 h 21600"/>
                <a:gd name="connsiteX1" fmla="*/ 0 w 21600"/>
                <a:gd name="connsiteY1" fmla="*/ 8027 h 21600"/>
                <a:gd name="connsiteX2" fmla="*/ 21600 w 21600"/>
                <a:gd name="connsiteY2" fmla="*/ 21600 h 21600"/>
                <a:gd name="connsiteX3" fmla="*/ 21154 w 21600"/>
                <a:gd name="connsiteY3" fmla="*/ 20854 h 21600"/>
                <a:gd name="connsiteX4" fmla="*/ 7457 w 21600"/>
                <a:gd name="connsiteY4" fmla="*/ 0 h 21600"/>
                <a:gd name="connsiteX0" fmla="*/ 7457 w 21600"/>
                <a:gd name="connsiteY0" fmla="*/ 0 h 21600"/>
                <a:gd name="connsiteX1" fmla="*/ 0 w 21600"/>
                <a:gd name="connsiteY1" fmla="*/ 8027 h 21600"/>
                <a:gd name="connsiteX2" fmla="*/ 21600 w 21600"/>
                <a:gd name="connsiteY2" fmla="*/ 21600 h 21600"/>
                <a:gd name="connsiteX3" fmla="*/ 21154 w 21600"/>
                <a:gd name="connsiteY3" fmla="*/ 20636 h 21600"/>
                <a:gd name="connsiteX4" fmla="*/ 7457 w 21600"/>
                <a:gd name="connsiteY4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21600" extrusionOk="0">
                  <a:moveTo>
                    <a:pt x="7457" y="0"/>
                  </a:moveTo>
                  <a:lnTo>
                    <a:pt x="0" y="8027"/>
                  </a:lnTo>
                  <a:lnTo>
                    <a:pt x="21600" y="21600"/>
                  </a:lnTo>
                  <a:lnTo>
                    <a:pt x="21154" y="20636"/>
                  </a:lnTo>
                  <a:lnTo>
                    <a:pt x="7457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" name="Triangle">
              <a:extLst>
                <a:ext uri="{FF2B5EF4-FFF2-40B4-BE49-F238E27FC236}">
                  <a16:creationId xmlns:a16="http://schemas.microsoft.com/office/drawing/2014/main" xmlns="" id="{A64128D3-43B4-5B4F-AE73-72C0A4EC8B08}"/>
                </a:ext>
              </a:extLst>
            </p:cNvPr>
            <p:cNvSpPr/>
            <p:nvPr/>
          </p:nvSpPr>
          <p:spPr>
            <a:xfrm>
              <a:off x="78587600" y="10629899"/>
              <a:ext cx="3810000" cy="232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960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" name="Triangle">
              <a:extLst>
                <a:ext uri="{FF2B5EF4-FFF2-40B4-BE49-F238E27FC236}">
                  <a16:creationId xmlns:a16="http://schemas.microsoft.com/office/drawing/2014/main" xmlns="" id="{1C7C782F-1FC5-DE40-A1E4-C75C83CEADA8}"/>
                </a:ext>
              </a:extLst>
            </p:cNvPr>
            <p:cNvSpPr/>
            <p:nvPr/>
          </p:nvSpPr>
          <p:spPr>
            <a:xfrm>
              <a:off x="82387384" y="10591799"/>
              <a:ext cx="4013202" cy="6300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" name="Triangle">
              <a:extLst>
                <a:ext uri="{FF2B5EF4-FFF2-40B4-BE49-F238E27FC236}">
                  <a16:creationId xmlns:a16="http://schemas.microsoft.com/office/drawing/2014/main" xmlns="" id="{4FC9546D-552B-084E-AF10-6810844D2651}"/>
                </a:ext>
              </a:extLst>
            </p:cNvPr>
            <p:cNvSpPr/>
            <p:nvPr/>
          </p:nvSpPr>
          <p:spPr>
            <a:xfrm>
              <a:off x="74155299" y="12954000"/>
              <a:ext cx="6129022" cy="3023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" name="Shape">
              <a:extLst>
                <a:ext uri="{FF2B5EF4-FFF2-40B4-BE49-F238E27FC236}">
                  <a16:creationId xmlns:a16="http://schemas.microsoft.com/office/drawing/2014/main" xmlns="" id="{D1E5FF3F-7B22-C64E-B053-A611447386CF}"/>
                </a:ext>
              </a:extLst>
            </p:cNvPr>
            <p:cNvSpPr/>
            <p:nvPr/>
          </p:nvSpPr>
          <p:spPr>
            <a:xfrm>
              <a:off x="74155299" y="10591799"/>
              <a:ext cx="6129022" cy="3167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629" y="225"/>
                  </a:moveTo>
                  <a:lnTo>
                    <a:pt x="21600" y="16109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noFill/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" name="Shape">
              <a:extLst>
                <a:ext uri="{FF2B5EF4-FFF2-40B4-BE49-F238E27FC236}">
                  <a16:creationId xmlns:a16="http://schemas.microsoft.com/office/drawing/2014/main" xmlns="" id="{26E535C4-87B3-EE4B-8792-92B97BA43540}"/>
                </a:ext>
              </a:extLst>
            </p:cNvPr>
            <p:cNvSpPr/>
            <p:nvPr/>
          </p:nvSpPr>
          <p:spPr>
            <a:xfrm>
              <a:off x="74155299" y="15976599"/>
              <a:ext cx="12258038" cy="1443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0800" y="0"/>
                  </a:lnTo>
                  <a:lnTo>
                    <a:pt x="21600" y="1367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noFill/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74985E82-8BBB-4140-ADE7-3211B76C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466471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BE5281E8-502B-4754-B5F5-7C62E1101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466471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A67E5779-2729-4DED-A8C2-41F4FEE476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64874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FBD21987-FA22-47F7-B702-8D9638C10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64874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A03F40A7-0F3F-41D6-9058-1BE8DB270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64874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72B7600-67E3-4D97-B453-880E2742B9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Freeform 18">
            <a:extLst>
              <a:ext uri="{FF2B5EF4-FFF2-40B4-BE49-F238E27FC236}">
                <a16:creationId xmlns:a16="http://schemas.microsoft.com/office/drawing/2014/main" xmlns="" id="{658F736E-7158-49B7-9444-DA7D0C8CDB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213360 w 12192000"/>
              <a:gd name="connsiteY0" fmla="*/ 193040 h 6852902"/>
              <a:gd name="connsiteX1" fmla="*/ 213360 w 12192000"/>
              <a:gd name="connsiteY1" fmla="*/ 6634480 h 6852902"/>
              <a:gd name="connsiteX2" fmla="*/ 11968480 w 12192000"/>
              <a:gd name="connsiteY2" fmla="*/ 6634480 h 6852902"/>
              <a:gd name="connsiteX3" fmla="*/ 11968480 w 12192000"/>
              <a:gd name="connsiteY3" fmla="*/ 193040 h 6852902"/>
              <a:gd name="connsiteX4" fmla="*/ 0 w 12192000"/>
              <a:gd name="connsiteY4" fmla="*/ 0 h 6852902"/>
              <a:gd name="connsiteX5" fmla="*/ 12192000 w 12192000"/>
              <a:gd name="connsiteY5" fmla="*/ 0 h 6852902"/>
              <a:gd name="connsiteX6" fmla="*/ 12192000 w 12192000"/>
              <a:gd name="connsiteY6" fmla="*/ 6852902 h 6852902"/>
              <a:gd name="connsiteX7" fmla="*/ 0 w 12192000"/>
              <a:gd name="connsiteY7" fmla="*/ 6852902 h 6852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2902">
                <a:moveTo>
                  <a:pt x="213360" y="193040"/>
                </a:moveTo>
                <a:lnTo>
                  <a:pt x="213360" y="6634480"/>
                </a:lnTo>
                <a:lnTo>
                  <a:pt x="11968480" y="6634480"/>
                </a:lnTo>
                <a:lnTo>
                  <a:pt x="11968480" y="19304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2902"/>
                </a:lnTo>
                <a:lnTo>
                  <a:pt x="0" y="68529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">
            <a:extLst>
              <a:ext uri="{FF2B5EF4-FFF2-40B4-BE49-F238E27FC236}">
                <a16:creationId xmlns:a16="http://schemas.microsoft.com/office/drawing/2014/main" xmlns="" id="{1B9BC3F9-13A5-DB4A-9804-A7FA3D7E2006}"/>
              </a:ext>
            </a:extLst>
          </p:cNvPr>
          <p:cNvSpPr/>
          <p:nvPr/>
        </p:nvSpPr>
        <p:spPr>
          <a:xfrm>
            <a:off x="1364070" y="0"/>
            <a:ext cx="10403558" cy="6852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8944" y="104"/>
                </a:lnTo>
                <a:lnTo>
                  <a:pt x="0" y="0"/>
                </a:lnTo>
                <a:lnTo>
                  <a:pt x="16266" y="891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" name="Shape">
            <a:extLst>
              <a:ext uri="{FF2B5EF4-FFF2-40B4-BE49-F238E27FC236}">
                <a16:creationId xmlns:a16="http://schemas.microsoft.com/office/drawing/2014/main" xmlns="" id="{C2B314C1-A123-3A4D-BF1B-82E7E15FC263}"/>
              </a:ext>
            </a:extLst>
          </p:cNvPr>
          <p:cNvSpPr/>
          <p:nvPr/>
        </p:nvSpPr>
        <p:spPr>
          <a:xfrm>
            <a:off x="10495757" y="0"/>
            <a:ext cx="1696243" cy="6852902"/>
          </a:xfrm>
          <a:custGeom>
            <a:avLst/>
            <a:gdLst>
              <a:gd name="connsiteX0" fmla="*/ 21600 w 21600"/>
              <a:gd name="connsiteY0" fmla="*/ 21600 h 21600"/>
              <a:gd name="connsiteX1" fmla="*/ 21600 w 21600"/>
              <a:gd name="connsiteY1" fmla="*/ 0 h 21600"/>
              <a:gd name="connsiteX2" fmla="*/ 1898 w 21600"/>
              <a:gd name="connsiteY2" fmla="*/ 0 h 21600"/>
              <a:gd name="connsiteX3" fmla="*/ 0 w 21600"/>
              <a:gd name="connsiteY3" fmla="*/ 104 h 21600"/>
              <a:gd name="connsiteX4" fmla="*/ 15969 w 21600"/>
              <a:gd name="connsiteY4" fmla="*/ 21520 h 21600"/>
              <a:gd name="connsiteX5" fmla="*/ 21600 w 21600"/>
              <a:gd name="connsiteY5" fmla="*/ 2160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1898" y="0"/>
                </a:lnTo>
                <a:lnTo>
                  <a:pt x="0" y="104"/>
                </a:lnTo>
                <a:lnTo>
                  <a:pt x="15969" y="21520"/>
                </a:lnTo>
                <a:cubicBezTo>
                  <a:pt x="17738" y="21520"/>
                  <a:pt x="19831" y="21600"/>
                  <a:pt x="21600" y="2160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" name="Shape">
            <a:extLst>
              <a:ext uri="{FF2B5EF4-FFF2-40B4-BE49-F238E27FC236}">
                <a16:creationId xmlns:a16="http://schemas.microsoft.com/office/drawing/2014/main" xmlns="" id="{29DED781-692C-3C45-9676-835C7ECE2CC9}"/>
              </a:ext>
            </a:extLst>
          </p:cNvPr>
          <p:cNvSpPr/>
          <p:nvPr/>
        </p:nvSpPr>
        <p:spPr>
          <a:xfrm>
            <a:off x="0" y="0"/>
            <a:ext cx="3042639" cy="6852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0975" y="21600"/>
                </a:lnTo>
                <a:lnTo>
                  <a:pt x="21600" y="14941"/>
                </a:lnTo>
                <a:lnTo>
                  <a:pt x="295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" name="Triangle">
            <a:extLst>
              <a:ext uri="{FF2B5EF4-FFF2-40B4-BE49-F238E27FC236}">
                <a16:creationId xmlns:a16="http://schemas.microsoft.com/office/drawing/2014/main" xmlns="" id="{26FD03B3-0AF7-1043-BF46-00A1C63B3996}"/>
              </a:ext>
            </a:extLst>
          </p:cNvPr>
          <p:cNvSpPr/>
          <p:nvPr/>
        </p:nvSpPr>
        <p:spPr>
          <a:xfrm>
            <a:off x="3043895" y="1057625"/>
            <a:ext cx="8731306" cy="5796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6313" y="0"/>
                </a:lnTo>
                <a:lnTo>
                  <a:pt x="0" y="13727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" name="Shape">
            <a:extLst>
              <a:ext uri="{FF2B5EF4-FFF2-40B4-BE49-F238E27FC236}">
                <a16:creationId xmlns:a16="http://schemas.microsoft.com/office/drawing/2014/main" xmlns="" id="{65789A42-B53F-EE46-8FE2-97C060117008}"/>
              </a:ext>
            </a:extLst>
          </p:cNvPr>
          <p:cNvSpPr/>
          <p:nvPr/>
        </p:nvSpPr>
        <p:spPr>
          <a:xfrm>
            <a:off x="416799" y="0"/>
            <a:ext cx="9220100" cy="4740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4814"/>
                </a:moveTo>
                <a:lnTo>
                  <a:pt x="2234" y="0"/>
                </a:lnTo>
                <a:lnTo>
                  <a:pt x="0" y="0"/>
                </a:lnTo>
                <a:lnTo>
                  <a:pt x="6152" y="216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" name="Triangle">
            <a:extLst>
              <a:ext uri="{FF2B5EF4-FFF2-40B4-BE49-F238E27FC236}">
                <a16:creationId xmlns:a16="http://schemas.microsoft.com/office/drawing/2014/main" xmlns="" id="{028B5790-22A6-3844-8C67-A4FD89E9F2D7}"/>
              </a:ext>
            </a:extLst>
          </p:cNvPr>
          <p:cNvSpPr/>
          <p:nvPr/>
        </p:nvSpPr>
        <p:spPr>
          <a:xfrm>
            <a:off x="9636898" y="38228"/>
            <a:ext cx="2137045" cy="68197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668" y="0"/>
                </a:moveTo>
                <a:lnTo>
                  <a:pt x="0" y="3241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1907DC5D-4F3E-4A99-A621-6F93F32265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1850" y="1709738"/>
            <a:ext cx="614807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9DA8F992-7750-4566-AB4F-B2E8F3794CA3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31850" y="4589463"/>
            <a:ext cx="614807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0FEC4993-EF72-4ADC-8D11-1EB7C940952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838200" y="6275070"/>
            <a:ext cx="27432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B145FAD1-5607-4570-9675-FE264814964D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275070"/>
            <a:ext cx="411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265FB8DD-A34F-4C06-9929-1E68FACD4D00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610600" y="6275070"/>
            <a:ext cx="27432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72B7600-67E3-4D97-B453-880E2742B9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xmlns="" id="{A537F86F-E8D6-44FF-939F-7EB5A46935EE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8806465" y="3835488"/>
            <a:ext cx="1701800" cy="228600"/>
          </a:xfrm>
          <a:noFill/>
        </p:spPr>
        <p:txBody>
          <a:bodyPr anchor="ctr">
            <a:noAutofit/>
          </a:bodyPr>
          <a:lstStyle>
            <a:lvl1pPr marL="0" indent="0" algn="r">
              <a:buNone/>
              <a:defRPr sz="1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xmlns="" id="{17C97F11-0CC0-4E01-8422-614383043296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8806465" y="4062821"/>
            <a:ext cx="1701800" cy="228600"/>
          </a:xfrm>
          <a:noFill/>
        </p:spPr>
        <p:txBody>
          <a:bodyPr anchor="ctr">
            <a:noAutofit/>
          </a:bodyPr>
          <a:lstStyle>
            <a:lvl1pPr marL="0" indent="0" algn="r">
              <a:buNone/>
              <a:defRPr sz="1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Mobile / email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xmlns="" id="{322609FE-C556-4394-9CD9-CACD20BC7261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8806465" y="4290154"/>
            <a:ext cx="1701800" cy="228600"/>
          </a:xfrm>
          <a:noFill/>
        </p:spPr>
        <p:txBody>
          <a:bodyPr anchor="ctr">
            <a:noAutofit/>
          </a:bodyPr>
          <a:lstStyle>
            <a:lvl1pPr marL="0" indent="0" algn="r">
              <a:buNone/>
              <a:defRPr sz="1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Company</a:t>
            </a:r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xmlns="" id="{09FA1CF9-193C-7141-8B33-C4EC33D7D7C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27614" y="471569"/>
            <a:ext cx="5594447" cy="3259428"/>
          </a:xfrm>
          <a:custGeom>
            <a:avLst/>
            <a:gdLst>
              <a:gd name="connsiteX0" fmla="*/ 0 w 5594447"/>
              <a:gd name="connsiteY0" fmla="*/ 0 h 3259428"/>
              <a:gd name="connsiteX1" fmla="*/ 4609327 w 5594447"/>
              <a:gd name="connsiteY1" fmla="*/ 588579 h 3259428"/>
              <a:gd name="connsiteX2" fmla="*/ 5594447 w 5594447"/>
              <a:gd name="connsiteY2" fmla="*/ 3259428 h 3259428"/>
              <a:gd name="connsiteX3" fmla="*/ 0 w 5594447"/>
              <a:gd name="connsiteY3" fmla="*/ 347 h 3259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94447" h="3259428">
                <a:moveTo>
                  <a:pt x="0" y="0"/>
                </a:moveTo>
                <a:lnTo>
                  <a:pt x="4609327" y="588579"/>
                </a:lnTo>
                <a:lnTo>
                  <a:pt x="5594447" y="3259428"/>
                </a:lnTo>
                <a:lnTo>
                  <a:pt x="0" y="347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7" name="Freeform 18">
            <a:extLst>
              <a:ext uri="{FF2B5EF4-FFF2-40B4-BE49-F238E27FC236}">
                <a16:creationId xmlns:a16="http://schemas.microsoft.com/office/drawing/2014/main" xmlns="" id="{52FCB75F-57C2-4004-9BB6-30A01CADBD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213360 w 12192000"/>
              <a:gd name="connsiteY0" fmla="*/ 193040 h 6852902"/>
              <a:gd name="connsiteX1" fmla="*/ 213360 w 12192000"/>
              <a:gd name="connsiteY1" fmla="*/ 6634480 h 6852902"/>
              <a:gd name="connsiteX2" fmla="*/ 11968480 w 12192000"/>
              <a:gd name="connsiteY2" fmla="*/ 6634480 h 6852902"/>
              <a:gd name="connsiteX3" fmla="*/ 11968480 w 12192000"/>
              <a:gd name="connsiteY3" fmla="*/ 193040 h 6852902"/>
              <a:gd name="connsiteX4" fmla="*/ 0 w 12192000"/>
              <a:gd name="connsiteY4" fmla="*/ 0 h 6852902"/>
              <a:gd name="connsiteX5" fmla="*/ 12192000 w 12192000"/>
              <a:gd name="connsiteY5" fmla="*/ 0 h 6852902"/>
              <a:gd name="connsiteX6" fmla="*/ 12192000 w 12192000"/>
              <a:gd name="connsiteY6" fmla="*/ 6852902 h 6852902"/>
              <a:gd name="connsiteX7" fmla="*/ 0 w 12192000"/>
              <a:gd name="connsiteY7" fmla="*/ 6852902 h 6852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2902">
                <a:moveTo>
                  <a:pt x="213360" y="193040"/>
                </a:moveTo>
                <a:lnTo>
                  <a:pt x="213360" y="6634480"/>
                </a:lnTo>
                <a:lnTo>
                  <a:pt x="11968480" y="6634480"/>
                </a:lnTo>
                <a:lnTo>
                  <a:pt x="11968480" y="19304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2902"/>
                </a:lnTo>
                <a:lnTo>
                  <a:pt x="0" y="68529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828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and Typ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">
            <a:extLst>
              <a:ext uri="{FF2B5EF4-FFF2-40B4-BE49-F238E27FC236}">
                <a16:creationId xmlns:a16="http://schemas.microsoft.com/office/drawing/2014/main" xmlns="" id="{00E5C2D6-993F-4C4D-AE5D-D1B7DD38450E}"/>
              </a:ext>
            </a:extLst>
          </p:cNvPr>
          <p:cNvSpPr/>
          <p:nvPr userDrawn="1"/>
        </p:nvSpPr>
        <p:spPr>
          <a:xfrm rot="10800000">
            <a:off x="11520875" y="2"/>
            <a:ext cx="671124" cy="26167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9695" y="21600"/>
                </a:lnTo>
                <a:lnTo>
                  <a:pt x="21600" y="21496"/>
                </a:lnTo>
                <a:lnTo>
                  <a:pt x="5303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4" name="Shape">
            <a:extLst>
              <a:ext uri="{FF2B5EF4-FFF2-40B4-BE49-F238E27FC236}">
                <a16:creationId xmlns:a16="http://schemas.microsoft.com/office/drawing/2014/main" xmlns="" id="{E359DEA1-0F9E-C64F-BA55-802B41C69DB4}"/>
              </a:ext>
            </a:extLst>
          </p:cNvPr>
          <p:cNvSpPr/>
          <p:nvPr userDrawn="1"/>
        </p:nvSpPr>
        <p:spPr>
          <a:xfrm>
            <a:off x="1" y="2"/>
            <a:ext cx="671124" cy="68306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9695" y="21600"/>
                </a:lnTo>
                <a:lnTo>
                  <a:pt x="21600" y="21496"/>
                </a:lnTo>
                <a:lnTo>
                  <a:pt x="5303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C897C59-303D-43EB-830D-58B293D336AC}"/>
              </a:ext>
            </a:extLst>
          </p:cNvPr>
          <p:cNvGrpSpPr/>
          <p:nvPr userDrawn="1"/>
        </p:nvGrpSpPr>
        <p:grpSpPr>
          <a:xfrm>
            <a:off x="838199" y="1830763"/>
            <a:ext cx="10515602" cy="1741127"/>
            <a:chOff x="838199" y="1830763"/>
            <a:chExt cx="10515602" cy="1741127"/>
          </a:xfrm>
        </p:grpSpPr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xmlns="" id="{4460574F-0FFA-4AF4-9268-D077C9C57D58}"/>
                </a:ext>
              </a:extLst>
            </p:cNvPr>
            <p:cNvSpPr/>
            <p:nvPr userDrawn="1"/>
          </p:nvSpPr>
          <p:spPr>
            <a:xfrm>
              <a:off x="838199" y="1830763"/>
              <a:ext cx="894312" cy="174112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xmlns="" id="{E9AEC03B-EFBC-451C-9889-555B420B787B}"/>
                </a:ext>
              </a:extLst>
            </p:cNvPr>
            <p:cNvSpPr/>
            <p:nvPr userDrawn="1"/>
          </p:nvSpPr>
          <p:spPr>
            <a:xfrm>
              <a:off x="838199" y="1830763"/>
              <a:ext cx="894312" cy="155130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xmlns="" id="{12504A8F-A26B-43AF-BF89-2621FF0CE3CD}"/>
                </a:ext>
              </a:extLst>
            </p:cNvPr>
            <p:cNvSpPr/>
            <p:nvPr userDrawn="1"/>
          </p:nvSpPr>
          <p:spPr>
            <a:xfrm>
              <a:off x="838199" y="1830763"/>
              <a:ext cx="894312" cy="136148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xmlns="" id="{F7726C56-B942-4400-8CE0-069969802448}"/>
                </a:ext>
              </a:extLst>
            </p:cNvPr>
            <p:cNvSpPr/>
            <p:nvPr userDrawn="1"/>
          </p:nvSpPr>
          <p:spPr>
            <a:xfrm>
              <a:off x="838199" y="1830763"/>
              <a:ext cx="894312" cy="11716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xmlns="" id="{DAE760DB-698E-4688-BBAF-49FD684C7AFD}"/>
                </a:ext>
              </a:extLst>
            </p:cNvPr>
            <p:cNvSpPr/>
            <p:nvPr userDrawn="1"/>
          </p:nvSpPr>
          <p:spPr>
            <a:xfrm>
              <a:off x="838199" y="1830763"/>
              <a:ext cx="894312" cy="98184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xmlns="" id="{72A9A194-717A-430D-B418-44C0B8F1A4C3}"/>
                </a:ext>
              </a:extLst>
            </p:cNvPr>
            <p:cNvSpPr/>
            <p:nvPr userDrawn="1"/>
          </p:nvSpPr>
          <p:spPr>
            <a:xfrm>
              <a:off x="838200" y="1830763"/>
              <a:ext cx="894312" cy="7882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xmlns="" id="{E915F52A-A44F-4FB1-A1A1-1A513475EFE8}"/>
                </a:ext>
              </a:extLst>
            </p:cNvPr>
            <p:cNvSpPr/>
            <p:nvPr userDrawn="1"/>
          </p:nvSpPr>
          <p:spPr>
            <a:xfrm>
              <a:off x="1907231" y="1830763"/>
              <a:ext cx="894312" cy="1741127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xmlns="" id="{6034C492-58E9-4550-B83D-E33D2B2217E6}"/>
                </a:ext>
              </a:extLst>
            </p:cNvPr>
            <p:cNvSpPr/>
            <p:nvPr userDrawn="1"/>
          </p:nvSpPr>
          <p:spPr>
            <a:xfrm>
              <a:off x="1907231" y="1830763"/>
              <a:ext cx="894312" cy="1551307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xmlns="" id="{F92FB454-2844-432A-897E-609CA7D5AB13}"/>
                </a:ext>
              </a:extLst>
            </p:cNvPr>
            <p:cNvSpPr/>
            <p:nvPr userDrawn="1"/>
          </p:nvSpPr>
          <p:spPr>
            <a:xfrm>
              <a:off x="1907231" y="1830763"/>
              <a:ext cx="894312" cy="136148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xmlns="" id="{DFE585D9-1B79-4D2C-BE24-8DD53BF2D43D}"/>
                </a:ext>
              </a:extLst>
            </p:cNvPr>
            <p:cNvSpPr/>
            <p:nvPr userDrawn="1"/>
          </p:nvSpPr>
          <p:spPr>
            <a:xfrm>
              <a:off x="1907231" y="1830763"/>
              <a:ext cx="894312" cy="117166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xmlns="" id="{7CA650B9-D80A-4F55-849B-9B9229BAB7AB}"/>
                </a:ext>
              </a:extLst>
            </p:cNvPr>
            <p:cNvSpPr/>
            <p:nvPr userDrawn="1"/>
          </p:nvSpPr>
          <p:spPr>
            <a:xfrm>
              <a:off x="1907231" y="1830763"/>
              <a:ext cx="894312" cy="98184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xmlns="" id="{212A3E8F-2036-4425-950A-9DDCE99E48E2}"/>
                </a:ext>
              </a:extLst>
            </p:cNvPr>
            <p:cNvSpPr/>
            <p:nvPr userDrawn="1"/>
          </p:nvSpPr>
          <p:spPr>
            <a:xfrm>
              <a:off x="1907232" y="1830763"/>
              <a:ext cx="894312" cy="78825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xmlns="" id="{F8D77422-E1EF-442A-B883-288DFB42AC7A}"/>
                </a:ext>
              </a:extLst>
            </p:cNvPr>
            <p:cNvSpPr/>
            <p:nvPr userDrawn="1"/>
          </p:nvSpPr>
          <p:spPr>
            <a:xfrm>
              <a:off x="2976263" y="1830763"/>
              <a:ext cx="894312" cy="1741127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xmlns="" id="{F5A5458A-8CAB-46ED-A597-7A9BC874E064}"/>
                </a:ext>
              </a:extLst>
            </p:cNvPr>
            <p:cNvSpPr/>
            <p:nvPr userDrawn="1"/>
          </p:nvSpPr>
          <p:spPr>
            <a:xfrm>
              <a:off x="2976263" y="1830763"/>
              <a:ext cx="894312" cy="1551307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xmlns="" id="{129FB0AE-0FE9-4E47-89E1-28A56DFEFD44}"/>
                </a:ext>
              </a:extLst>
            </p:cNvPr>
            <p:cNvSpPr/>
            <p:nvPr userDrawn="1"/>
          </p:nvSpPr>
          <p:spPr>
            <a:xfrm>
              <a:off x="2976263" y="1830763"/>
              <a:ext cx="894312" cy="136148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xmlns="" id="{8DCBA888-FF6F-4E0D-AD60-DA0D78CD05D1}"/>
                </a:ext>
              </a:extLst>
            </p:cNvPr>
            <p:cNvSpPr/>
            <p:nvPr userDrawn="1"/>
          </p:nvSpPr>
          <p:spPr>
            <a:xfrm>
              <a:off x="2976263" y="1830763"/>
              <a:ext cx="894312" cy="117166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xmlns="" id="{F9271256-F951-4086-8A3B-C91C2291A176}"/>
                </a:ext>
              </a:extLst>
            </p:cNvPr>
            <p:cNvSpPr/>
            <p:nvPr userDrawn="1"/>
          </p:nvSpPr>
          <p:spPr>
            <a:xfrm>
              <a:off x="2976263" y="1830763"/>
              <a:ext cx="894312" cy="98184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xmlns="" id="{27D18AA1-C449-4778-A01C-5FEFF6D4B6F0}"/>
                </a:ext>
              </a:extLst>
            </p:cNvPr>
            <p:cNvSpPr/>
            <p:nvPr userDrawn="1"/>
          </p:nvSpPr>
          <p:spPr>
            <a:xfrm>
              <a:off x="2976264" y="1830763"/>
              <a:ext cx="894312" cy="7882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xmlns="" id="{507DEC82-2EA5-41B4-BBE2-03D513A6990F}"/>
                </a:ext>
              </a:extLst>
            </p:cNvPr>
            <p:cNvSpPr/>
            <p:nvPr userDrawn="1"/>
          </p:nvSpPr>
          <p:spPr>
            <a:xfrm>
              <a:off x="4045295" y="1830763"/>
              <a:ext cx="894312" cy="1741127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xmlns="" id="{CC3C8386-1A37-4F90-9D5F-F552F6BD3D6B}"/>
                </a:ext>
              </a:extLst>
            </p:cNvPr>
            <p:cNvSpPr/>
            <p:nvPr userDrawn="1"/>
          </p:nvSpPr>
          <p:spPr>
            <a:xfrm>
              <a:off x="4045295" y="1830763"/>
              <a:ext cx="894312" cy="155130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xmlns="" id="{20C96B97-602D-4FB6-83FA-5F537C10D957}"/>
                </a:ext>
              </a:extLst>
            </p:cNvPr>
            <p:cNvSpPr/>
            <p:nvPr userDrawn="1"/>
          </p:nvSpPr>
          <p:spPr>
            <a:xfrm>
              <a:off x="4045295" y="1830763"/>
              <a:ext cx="894312" cy="136148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xmlns="" id="{C78EB1C9-B967-4BCF-BA1F-F62AD5830A83}"/>
                </a:ext>
              </a:extLst>
            </p:cNvPr>
            <p:cNvSpPr/>
            <p:nvPr userDrawn="1"/>
          </p:nvSpPr>
          <p:spPr>
            <a:xfrm>
              <a:off x="4045295" y="1830763"/>
              <a:ext cx="894312" cy="117166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xmlns="" id="{530AF99D-4A64-462C-8DC1-2AFD50700E78}"/>
                </a:ext>
              </a:extLst>
            </p:cNvPr>
            <p:cNvSpPr/>
            <p:nvPr userDrawn="1"/>
          </p:nvSpPr>
          <p:spPr>
            <a:xfrm>
              <a:off x="4045295" y="1830763"/>
              <a:ext cx="894312" cy="98184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xmlns="" id="{251EE8AC-B14F-4016-B318-3215BFA74576}"/>
                </a:ext>
              </a:extLst>
            </p:cNvPr>
            <p:cNvSpPr/>
            <p:nvPr userDrawn="1"/>
          </p:nvSpPr>
          <p:spPr>
            <a:xfrm>
              <a:off x="4045296" y="1830763"/>
              <a:ext cx="894312" cy="78825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xmlns="" id="{DB3EFE93-C789-4C06-AE63-48F21F3F0562}"/>
                </a:ext>
              </a:extLst>
            </p:cNvPr>
            <p:cNvSpPr/>
            <p:nvPr userDrawn="1"/>
          </p:nvSpPr>
          <p:spPr>
            <a:xfrm>
              <a:off x="5114327" y="1830763"/>
              <a:ext cx="894312" cy="174112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xmlns="" id="{C159A26F-3E35-43ED-9527-94575D015CF9}"/>
                </a:ext>
              </a:extLst>
            </p:cNvPr>
            <p:cNvSpPr/>
            <p:nvPr userDrawn="1"/>
          </p:nvSpPr>
          <p:spPr>
            <a:xfrm>
              <a:off x="5114327" y="1830763"/>
              <a:ext cx="894312" cy="155130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xmlns="" id="{197FEBE6-4234-4233-9AAC-C966B38A457C}"/>
                </a:ext>
              </a:extLst>
            </p:cNvPr>
            <p:cNvSpPr/>
            <p:nvPr userDrawn="1"/>
          </p:nvSpPr>
          <p:spPr>
            <a:xfrm>
              <a:off x="5114327" y="1830763"/>
              <a:ext cx="894312" cy="136148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xmlns="" id="{4A6CCAEB-B0B2-4918-BF93-14B428F71030}"/>
                </a:ext>
              </a:extLst>
            </p:cNvPr>
            <p:cNvSpPr/>
            <p:nvPr userDrawn="1"/>
          </p:nvSpPr>
          <p:spPr>
            <a:xfrm>
              <a:off x="5114327" y="1830763"/>
              <a:ext cx="894312" cy="117166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xmlns="" id="{26BAB2D9-48E2-4FD7-8266-8DA7249A311F}"/>
                </a:ext>
              </a:extLst>
            </p:cNvPr>
            <p:cNvSpPr/>
            <p:nvPr userDrawn="1"/>
          </p:nvSpPr>
          <p:spPr>
            <a:xfrm>
              <a:off x="5114327" y="1830763"/>
              <a:ext cx="894312" cy="98184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xmlns="" id="{E373E1AE-97F0-411F-ADE1-F7FA57FDB549}"/>
                </a:ext>
              </a:extLst>
            </p:cNvPr>
            <p:cNvSpPr/>
            <p:nvPr userDrawn="1"/>
          </p:nvSpPr>
          <p:spPr>
            <a:xfrm>
              <a:off x="5114328" y="1830763"/>
              <a:ext cx="894312" cy="78825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xmlns="" id="{7980EC62-1AA7-49B9-A98C-B1AE41A8BAF7}"/>
                </a:ext>
              </a:extLst>
            </p:cNvPr>
            <p:cNvSpPr/>
            <p:nvPr userDrawn="1"/>
          </p:nvSpPr>
          <p:spPr>
            <a:xfrm>
              <a:off x="6183359" y="1830763"/>
              <a:ext cx="894312" cy="1741127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xmlns="" id="{1B940435-8801-4AE0-AF82-51785C14109F}"/>
                </a:ext>
              </a:extLst>
            </p:cNvPr>
            <p:cNvSpPr/>
            <p:nvPr userDrawn="1"/>
          </p:nvSpPr>
          <p:spPr>
            <a:xfrm>
              <a:off x="6183359" y="1830763"/>
              <a:ext cx="894312" cy="155130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xmlns="" id="{709FEA5B-55A5-4A85-90AE-A3E8181AD6B1}"/>
                </a:ext>
              </a:extLst>
            </p:cNvPr>
            <p:cNvSpPr/>
            <p:nvPr userDrawn="1"/>
          </p:nvSpPr>
          <p:spPr>
            <a:xfrm>
              <a:off x="6183359" y="1830763"/>
              <a:ext cx="894312" cy="136148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xmlns="" id="{AC24C165-A09C-48A0-8D30-43D9272501D0}"/>
                </a:ext>
              </a:extLst>
            </p:cNvPr>
            <p:cNvSpPr/>
            <p:nvPr userDrawn="1"/>
          </p:nvSpPr>
          <p:spPr>
            <a:xfrm>
              <a:off x="6183359" y="1830763"/>
              <a:ext cx="894312" cy="117166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xmlns="" id="{AF779B59-BF2E-434C-A692-81F3395A2DDC}"/>
                </a:ext>
              </a:extLst>
            </p:cNvPr>
            <p:cNvSpPr/>
            <p:nvPr userDrawn="1"/>
          </p:nvSpPr>
          <p:spPr>
            <a:xfrm>
              <a:off x="6183359" y="1830763"/>
              <a:ext cx="894312" cy="98184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xmlns="" id="{72D25286-DFE7-4DB6-BC2A-849B72A1D58F}"/>
                </a:ext>
              </a:extLst>
            </p:cNvPr>
            <p:cNvSpPr/>
            <p:nvPr userDrawn="1"/>
          </p:nvSpPr>
          <p:spPr>
            <a:xfrm>
              <a:off x="6183360" y="1830763"/>
              <a:ext cx="894312" cy="78825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xmlns="" id="{EFFFC619-3DCF-484B-936D-D1C6706967D7}"/>
                </a:ext>
              </a:extLst>
            </p:cNvPr>
            <p:cNvSpPr/>
            <p:nvPr userDrawn="1"/>
          </p:nvSpPr>
          <p:spPr>
            <a:xfrm>
              <a:off x="7252391" y="1830763"/>
              <a:ext cx="894312" cy="1741127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xmlns="" id="{C36F1647-E3A7-42C7-94DB-E22470CD7962}"/>
                </a:ext>
              </a:extLst>
            </p:cNvPr>
            <p:cNvSpPr/>
            <p:nvPr userDrawn="1"/>
          </p:nvSpPr>
          <p:spPr>
            <a:xfrm>
              <a:off x="7252391" y="1830763"/>
              <a:ext cx="894312" cy="155130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xmlns="" id="{0812BACF-D77F-4A42-A212-538847FF9776}"/>
                </a:ext>
              </a:extLst>
            </p:cNvPr>
            <p:cNvSpPr/>
            <p:nvPr userDrawn="1"/>
          </p:nvSpPr>
          <p:spPr>
            <a:xfrm>
              <a:off x="7252391" y="1830763"/>
              <a:ext cx="894312" cy="136148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xmlns="" id="{63855A19-9DBA-4293-A411-6842A7DAA995}"/>
                </a:ext>
              </a:extLst>
            </p:cNvPr>
            <p:cNvSpPr/>
            <p:nvPr userDrawn="1"/>
          </p:nvSpPr>
          <p:spPr>
            <a:xfrm>
              <a:off x="7252391" y="1830763"/>
              <a:ext cx="894312" cy="117166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xmlns="" id="{E705E91E-E65F-4094-8904-D56C56FC5F44}"/>
                </a:ext>
              </a:extLst>
            </p:cNvPr>
            <p:cNvSpPr/>
            <p:nvPr userDrawn="1"/>
          </p:nvSpPr>
          <p:spPr>
            <a:xfrm>
              <a:off x="7252391" y="1830763"/>
              <a:ext cx="894312" cy="98184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xmlns="" id="{B6DEB2ED-B6FD-4B88-90DA-9530DA2E64C9}"/>
                </a:ext>
              </a:extLst>
            </p:cNvPr>
            <p:cNvSpPr/>
            <p:nvPr userDrawn="1"/>
          </p:nvSpPr>
          <p:spPr>
            <a:xfrm>
              <a:off x="7252392" y="1830763"/>
              <a:ext cx="894312" cy="78825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xmlns="" id="{62E667E1-7F5F-4E4F-AF63-4AB31D847AE0}"/>
                </a:ext>
              </a:extLst>
            </p:cNvPr>
            <p:cNvSpPr/>
            <p:nvPr userDrawn="1"/>
          </p:nvSpPr>
          <p:spPr>
            <a:xfrm>
              <a:off x="8321423" y="1830763"/>
              <a:ext cx="894312" cy="1741127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xmlns="" id="{A9D94CA5-400D-47AE-9512-4557FBE20192}"/>
                </a:ext>
              </a:extLst>
            </p:cNvPr>
            <p:cNvSpPr/>
            <p:nvPr userDrawn="1"/>
          </p:nvSpPr>
          <p:spPr>
            <a:xfrm>
              <a:off x="8321423" y="1830763"/>
              <a:ext cx="894312" cy="155130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xmlns="" id="{1E60784B-8569-41D5-BB14-8F5DAFDCE67A}"/>
                </a:ext>
              </a:extLst>
            </p:cNvPr>
            <p:cNvSpPr/>
            <p:nvPr userDrawn="1"/>
          </p:nvSpPr>
          <p:spPr>
            <a:xfrm>
              <a:off x="8321423" y="1830763"/>
              <a:ext cx="894312" cy="136148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xmlns="" id="{FE043B0E-D351-4B21-BB22-FF8713E0E199}"/>
                </a:ext>
              </a:extLst>
            </p:cNvPr>
            <p:cNvSpPr/>
            <p:nvPr userDrawn="1"/>
          </p:nvSpPr>
          <p:spPr>
            <a:xfrm>
              <a:off x="8321423" y="1830763"/>
              <a:ext cx="894312" cy="117166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xmlns="" id="{D57AC92D-3891-4CC7-9301-A742653C394B}"/>
                </a:ext>
              </a:extLst>
            </p:cNvPr>
            <p:cNvSpPr/>
            <p:nvPr userDrawn="1"/>
          </p:nvSpPr>
          <p:spPr>
            <a:xfrm>
              <a:off x="8321423" y="1830763"/>
              <a:ext cx="894312" cy="98184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xmlns="" id="{870D976A-0EA2-4422-A1FB-EE1A159B65DC}"/>
                </a:ext>
              </a:extLst>
            </p:cNvPr>
            <p:cNvSpPr/>
            <p:nvPr userDrawn="1"/>
          </p:nvSpPr>
          <p:spPr>
            <a:xfrm>
              <a:off x="8321424" y="1830763"/>
              <a:ext cx="894312" cy="78825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xmlns="" id="{074CEC48-74FA-45A9-9E16-525EB9E974F9}"/>
                </a:ext>
              </a:extLst>
            </p:cNvPr>
            <p:cNvSpPr/>
            <p:nvPr userDrawn="1"/>
          </p:nvSpPr>
          <p:spPr>
            <a:xfrm>
              <a:off x="9390455" y="1830763"/>
              <a:ext cx="894312" cy="174112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xmlns="" id="{8CA8D9C7-FFCE-4895-B720-C9F65C686B93}"/>
                </a:ext>
              </a:extLst>
            </p:cNvPr>
            <p:cNvSpPr/>
            <p:nvPr userDrawn="1"/>
          </p:nvSpPr>
          <p:spPr>
            <a:xfrm>
              <a:off x="9390455" y="1830763"/>
              <a:ext cx="894312" cy="155130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xmlns="" id="{DF8FDE11-2636-4F16-BC4C-C0DBD965F47E}"/>
                </a:ext>
              </a:extLst>
            </p:cNvPr>
            <p:cNvSpPr/>
            <p:nvPr userDrawn="1"/>
          </p:nvSpPr>
          <p:spPr>
            <a:xfrm>
              <a:off x="9390455" y="1830763"/>
              <a:ext cx="894312" cy="136148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xmlns="" id="{EAE2FCEB-5A44-4458-99EB-B2522F731513}"/>
                </a:ext>
              </a:extLst>
            </p:cNvPr>
            <p:cNvSpPr/>
            <p:nvPr userDrawn="1"/>
          </p:nvSpPr>
          <p:spPr>
            <a:xfrm>
              <a:off x="9390455" y="1830763"/>
              <a:ext cx="894312" cy="117166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xmlns="" id="{FA982CEB-3569-4AB2-A279-56909D8DBA2B}"/>
                </a:ext>
              </a:extLst>
            </p:cNvPr>
            <p:cNvSpPr/>
            <p:nvPr userDrawn="1"/>
          </p:nvSpPr>
          <p:spPr>
            <a:xfrm>
              <a:off x="9390455" y="1830763"/>
              <a:ext cx="894312" cy="98184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xmlns="" id="{B85FDECF-7983-4160-8B97-DA92A01F2A38}"/>
                </a:ext>
              </a:extLst>
            </p:cNvPr>
            <p:cNvSpPr/>
            <p:nvPr userDrawn="1"/>
          </p:nvSpPr>
          <p:spPr>
            <a:xfrm>
              <a:off x="9390456" y="1830763"/>
              <a:ext cx="894312" cy="78825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xmlns="" id="{80F0CF47-25FB-4AB4-837F-33B5D368A8C0}"/>
                </a:ext>
              </a:extLst>
            </p:cNvPr>
            <p:cNvSpPr/>
            <p:nvPr userDrawn="1"/>
          </p:nvSpPr>
          <p:spPr>
            <a:xfrm>
              <a:off x="10459488" y="1830763"/>
              <a:ext cx="894312" cy="1741127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xmlns="" id="{12C0DD63-4FB0-4217-BC06-7CEB655B79B6}"/>
                </a:ext>
              </a:extLst>
            </p:cNvPr>
            <p:cNvSpPr/>
            <p:nvPr userDrawn="1"/>
          </p:nvSpPr>
          <p:spPr>
            <a:xfrm>
              <a:off x="10459488" y="1830763"/>
              <a:ext cx="894312" cy="155130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xmlns="" id="{5841390F-E0B0-48E2-8756-2C0A532BC037}"/>
                </a:ext>
              </a:extLst>
            </p:cNvPr>
            <p:cNvSpPr/>
            <p:nvPr userDrawn="1"/>
          </p:nvSpPr>
          <p:spPr>
            <a:xfrm>
              <a:off x="10459488" y="1830763"/>
              <a:ext cx="894312" cy="136148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xmlns="" id="{E49982BC-FA05-4F1B-A8BD-AE3793F3BD02}"/>
                </a:ext>
              </a:extLst>
            </p:cNvPr>
            <p:cNvSpPr/>
            <p:nvPr userDrawn="1"/>
          </p:nvSpPr>
          <p:spPr>
            <a:xfrm>
              <a:off x="10459488" y="1830763"/>
              <a:ext cx="894312" cy="117166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xmlns="" id="{84445015-4210-46FE-958B-F3271E10284B}"/>
                </a:ext>
              </a:extLst>
            </p:cNvPr>
            <p:cNvSpPr/>
            <p:nvPr userDrawn="1"/>
          </p:nvSpPr>
          <p:spPr>
            <a:xfrm>
              <a:off x="10459488" y="1830763"/>
              <a:ext cx="894312" cy="98184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xmlns="" id="{06FD93CB-F173-4C32-9E54-DE5EDB0F83D8}"/>
                </a:ext>
              </a:extLst>
            </p:cNvPr>
            <p:cNvSpPr/>
            <p:nvPr userDrawn="1"/>
          </p:nvSpPr>
          <p:spPr>
            <a:xfrm>
              <a:off x="10459489" y="1830763"/>
              <a:ext cx="894312" cy="78825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0D08B00A-9A13-4AB1-A72D-2F499BA2EBAB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8" name="Text Placeholder 2">
            <a:extLst>
              <a:ext uri="{FF2B5EF4-FFF2-40B4-BE49-F238E27FC236}">
                <a16:creationId xmlns:a16="http://schemas.microsoft.com/office/drawing/2014/main" xmlns="" id="{BB3FC47E-3339-49A8-AEF2-ECC3BF1514FB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8199" y="3709150"/>
            <a:ext cx="10515600" cy="1325880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4400" dirty="0">
                <a:latin typeface="+mn-lt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829D5438-3BC8-4817-9C86-A9AAA6047492}"/>
              </a:ext>
            </a:extLst>
          </p:cNvPr>
          <p:cNvSpPr txBox="1"/>
          <p:nvPr userDrawn="1"/>
        </p:nvSpPr>
        <p:spPr>
          <a:xfrm>
            <a:off x="4677206" y="4033186"/>
            <a:ext cx="243528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600" dirty="0">
                <a:solidFill>
                  <a:schemeClr val="accent1">
                    <a:lumMod val="50000"/>
                  </a:schemeClr>
                </a:solidFill>
              </a:rPr>
              <a:t>Aa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59DB07F4-2F4D-4904-9DDA-6D453F791811}"/>
              </a:ext>
            </a:extLst>
          </p:cNvPr>
          <p:cNvSpPr txBox="1"/>
          <p:nvPr userDrawn="1"/>
        </p:nvSpPr>
        <p:spPr>
          <a:xfrm>
            <a:off x="7664716" y="4033186"/>
            <a:ext cx="243528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Aa</a:t>
            </a:r>
          </a:p>
        </p:txBody>
      </p:sp>
      <p:sp>
        <p:nvSpPr>
          <p:cNvPr id="75" name="Freeform 18">
            <a:extLst>
              <a:ext uri="{FF2B5EF4-FFF2-40B4-BE49-F238E27FC236}">
                <a16:creationId xmlns:a16="http://schemas.microsoft.com/office/drawing/2014/main" xmlns="" id="{93149423-EDD3-4FFF-A059-3F17700847C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213360 w 12192000"/>
              <a:gd name="connsiteY0" fmla="*/ 193040 h 6852902"/>
              <a:gd name="connsiteX1" fmla="*/ 213360 w 12192000"/>
              <a:gd name="connsiteY1" fmla="*/ 6634480 h 6852902"/>
              <a:gd name="connsiteX2" fmla="*/ 11968480 w 12192000"/>
              <a:gd name="connsiteY2" fmla="*/ 6634480 h 6852902"/>
              <a:gd name="connsiteX3" fmla="*/ 11968480 w 12192000"/>
              <a:gd name="connsiteY3" fmla="*/ 193040 h 6852902"/>
              <a:gd name="connsiteX4" fmla="*/ 0 w 12192000"/>
              <a:gd name="connsiteY4" fmla="*/ 0 h 6852902"/>
              <a:gd name="connsiteX5" fmla="*/ 12192000 w 12192000"/>
              <a:gd name="connsiteY5" fmla="*/ 0 h 6852902"/>
              <a:gd name="connsiteX6" fmla="*/ 12192000 w 12192000"/>
              <a:gd name="connsiteY6" fmla="*/ 6852902 h 6852902"/>
              <a:gd name="connsiteX7" fmla="*/ 0 w 12192000"/>
              <a:gd name="connsiteY7" fmla="*/ 6852902 h 6852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2902">
                <a:moveTo>
                  <a:pt x="213360" y="193040"/>
                </a:moveTo>
                <a:lnTo>
                  <a:pt x="213360" y="6634480"/>
                </a:lnTo>
                <a:lnTo>
                  <a:pt x="11968480" y="6634480"/>
                </a:lnTo>
                <a:lnTo>
                  <a:pt x="11968480" y="19304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2902"/>
                </a:lnTo>
                <a:lnTo>
                  <a:pt x="0" y="68529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0" name="Text Placeholder 7">
            <a:extLst>
              <a:ext uri="{FF2B5EF4-FFF2-40B4-BE49-F238E27FC236}">
                <a16:creationId xmlns:a16="http://schemas.microsoft.com/office/drawing/2014/main" xmlns="" id="{676EAA04-3941-4EEF-875A-DA2DBBB0CA8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697757" y="6124726"/>
            <a:ext cx="2394180" cy="564999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Font name</a:t>
            </a:r>
          </a:p>
        </p:txBody>
      </p:sp>
      <p:sp>
        <p:nvSpPr>
          <p:cNvPr id="92" name="Text Placeholder 7">
            <a:extLst>
              <a:ext uri="{FF2B5EF4-FFF2-40B4-BE49-F238E27FC236}">
                <a16:creationId xmlns:a16="http://schemas.microsoft.com/office/drawing/2014/main" xmlns="" id="{72303254-B5A5-44B0-8D71-FB4149C10B7E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7685267" y="6124726"/>
            <a:ext cx="2394180" cy="564999"/>
          </a:xfrm>
        </p:spPr>
        <p:txBody>
          <a:bodyPr anchor="ctr"/>
          <a:lstStyle>
            <a:lvl1pPr marL="0" indent="0" algn="ctr"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Font name</a:t>
            </a:r>
          </a:p>
        </p:txBody>
      </p:sp>
    </p:spTree>
    <p:extLst>
      <p:ext uri="{BB962C8B-B14F-4D97-AF65-F5344CB8AC3E}">
        <p14:creationId xmlns:p14="http://schemas.microsoft.com/office/powerpoint/2010/main" val="3935162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46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4882ADDE-6DBE-4F21-9BD7-E0A0151BC925}" type="datetimeFigureOut">
              <a:rPr lang="en-US"/>
              <a:pPr>
                <a:defRPr/>
              </a:pPr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8B632D75-0C0E-4DCD-93EA-F60136CB1D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40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http://www.presentationgo.com/" TargetMode="Externa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D6C7F94-AC2B-4ABA-8168-9102B651E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499E8B4-649E-4A8B-B6EE-CC6C44EF5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4133B5-720F-4407-9AAB-3B5E07088D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91AE36-FE6A-4E21-B178-40F00D0FF5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154408-120E-4EFA-AC50-C50B6469D2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72B7600-67E3-4D97-B453-880E2742B9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793780E-9A94-4D66-9FC2-734AC5AEF5F1}"/>
              </a:ext>
            </a:extLst>
          </p:cNvPr>
          <p:cNvSpPr/>
          <p:nvPr userDrawn="1"/>
        </p:nvSpPr>
        <p:spPr>
          <a:xfrm>
            <a:off x="-12701" y="7007226"/>
            <a:ext cx="16610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i="0" dirty="0">
                <a:solidFill>
                  <a:schemeClr val="accent1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1100" b="0" i="0" u="none" strike="noStrike" dirty="0">
                <a:solidFill>
                  <a:schemeClr val="accent1"/>
                </a:solidFill>
                <a:effectLst/>
                <a:latin typeface="Open Sans" panose="020B0606030504020204" pitchFamily="34" charset="0"/>
                <a:hlinkClick r:id="rId11" tooltip="PresentationGo!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presentationgo.com</a:t>
            </a:r>
            <a:endParaRPr lang="en-US" sz="11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432F9B4-C534-44E7-8E53-6B3CF87C8383}"/>
              </a:ext>
            </a:extLst>
          </p:cNvPr>
          <p:cNvGrpSpPr/>
          <p:nvPr userDrawn="1"/>
        </p:nvGrpSpPr>
        <p:grpSpPr>
          <a:xfrm>
            <a:off x="-1654908" y="-16654"/>
            <a:ext cx="1569183" cy="612144"/>
            <a:chOff x="-2096383" y="21447"/>
            <a:chExt cx="1569183" cy="61214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86BD643E-9383-4DCE-97E0-18B6179C2E33}"/>
                </a:ext>
              </a:extLst>
            </p:cNvPr>
            <p:cNvSpPr txBox="1"/>
            <p:nvPr userDrawn="1"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3C47BF03-421F-44AE-8D61-516BA442BCFD}"/>
                </a:ext>
              </a:extLst>
            </p:cNvPr>
            <p:cNvSpPr txBox="1"/>
            <p:nvPr userDrawn="1"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A25AF704-0297-4965-ABDA-DCACCBDEC4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3027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77" r:id="rId8"/>
    <p:sldLayoutId id="2147483695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50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accent1">
              <a:lumMod val="50000"/>
            </a:schemeClr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23A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EDDA2-A385-4D53-9944-861446547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616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E96478-0438-4D0D-A7E9-EF6F93B41D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1850" y="2095552"/>
            <a:ext cx="8820150" cy="2387600"/>
          </a:xfrm>
        </p:spPr>
        <p:txBody>
          <a:bodyPr>
            <a:noAutofit/>
          </a:bodyPr>
          <a:lstStyle/>
          <a:p>
            <a:pPr algn="ctr"/>
            <a:r>
              <a:rPr lang="ru-RU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Правоприменительная практика </a:t>
            </a:r>
            <a:br>
              <a:rPr lang="ru-RU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контрольной (надзорной) деятельности </a:t>
            </a:r>
            <a:br>
              <a:rPr lang="ru-RU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Северо-Западного управления Ростехнадзора </a:t>
            </a:r>
            <a:br>
              <a:rPr lang="ru-RU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электроэнергетики </a:t>
            </a:r>
            <a:br>
              <a:rPr lang="ru-RU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9 месяцев 2024 года</a:t>
            </a:r>
            <a:endParaRPr lang="en-US" sz="2800" dirty="0"/>
          </a:p>
        </p:txBody>
      </p:sp>
      <p:pic>
        <p:nvPicPr>
          <p:cNvPr id="4" name="Picture 2" descr="C:\Users\Илья\Desktop\Герб цветной.png">
            <a:extLst>
              <a:ext uri="{FF2B5EF4-FFF2-40B4-BE49-F238E27FC236}">
                <a16:creationId xmlns:a16="http://schemas.microsoft.com/office/drawing/2014/main" xmlns="" id="{245D0238-E010-1EE9-7130-916D7DA80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11" y="2095552"/>
            <a:ext cx="2500155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488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 txBox="1">
            <a:spLocks/>
          </p:cNvSpPr>
          <p:nvPr/>
        </p:nvSpPr>
        <p:spPr bwMode="auto">
          <a:xfrm>
            <a:off x="7048631" y="1763651"/>
            <a:ext cx="4392488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Ледовая Арена Волхова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осмотра выдано разрешение на допуск в эксплуатацию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теплопотребляющих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установок крытой ледовой арены в г. Волхов Ленинградской области.</a:t>
            </a:r>
          </a:p>
          <a:p>
            <a:pPr marL="0" indent="0" algn="ctr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арена позволит жителям г. Волхов заниматься ледовыми видами спорта в любое время года и растить будущих чемпионов.</a:t>
            </a:r>
          </a:p>
        </p:txBody>
      </p:sp>
      <p:pic>
        <p:nvPicPr>
          <p:cNvPr id="7" name="Рисунок 6" descr="Picture background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2" t="7375" r="5177" b="21248"/>
          <a:stretch/>
        </p:blipFill>
        <p:spPr bwMode="auto">
          <a:xfrm>
            <a:off x="2341092" y="1760715"/>
            <a:ext cx="4176464" cy="2683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Picture background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2" t="16609" r="17414" b="16708"/>
          <a:stretch/>
        </p:blipFill>
        <p:spPr bwMode="auto">
          <a:xfrm>
            <a:off x="1203416" y="4705177"/>
            <a:ext cx="1628775" cy="11804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2" descr="Федеральная служба по экологическому, технологическому и атомному надзору РОСТЕХНАДЗОР">
            <a:extLst>
              <a:ext uri="{FF2B5EF4-FFF2-40B4-BE49-F238E27FC236}">
                <a16:creationId xmlns:a16="http://schemas.microsoft.com/office/drawing/2014/main" xmlns="" id="{B593F309-CD3C-1347-79CF-3DD55EBE5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48" y="279676"/>
            <a:ext cx="936104" cy="109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E20D0D1-5FDE-595B-A418-D98E8C2803FD}"/>
              </a:ext>
            </a:extLst>
          </p:cNvPr>
          <p:cNvSpPr txBox="1"/>
          <p:nvPr/>
        </p:nvSpPr>
        <p:spPr>
          <a:xfrm>
            <a:off x="2656391" y="263386"/>
            <a:ext cx="72349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Правоприменительная практика контрольной (надзорной) деятельности </a:t>
            </a:r>
          </a:p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Северо-Западного управления </a:t>
            </a:r>
            <a:r>
              <a:rPr lang="ru-RU" altLang="zh-CN" sz="1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</a:t>
            </a:r>
            <a:r>
              <a:rPr lang="ru-RU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сфере электроэнергетики </a:t>
            </a:r>
          </a:p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9 месяцев 2024 года</a:t>
            </a:r>
          </a:p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endParaRPr lang="ru-RU" altLang="zh-CN" sz="1400" b="1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655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 txBox="1">
            <a:spLocks/>
          </p:cNvSpPr>
          <p:nvPr/>
        </p:nvSpPr>
        <p:spPr bwMode="auto">
          <a:xfrm>
            <a:off x="1871349" y="1279049"/>
            <a:ext cx="8124907" cy="5138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zh-CN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ПРОФИЛАКТИЧЕСКИХ МЕРОПРИЯТИЙ</a:t>
            </a:r>
          </a:p>
          <a:p>
            <a:pPr marL="0" indent="0" algn="just">
              <a:buNone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информационных письмах, направляемых поднадзорным организациям, содержится следующая информация: </a:t>
            </a:r>
          </a:p>
          <a:p>
            <a:pPr marL="0" indent="0" algn="just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  анализ несчастных случаев на энергоустановках, подконтрольных органам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  уроки, извлечённые из аварий;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  анализ наиболее часто встречающихся нарушений;</a:t>
            </a:r>
          </a:p>
          <a:p>
            <a:pPr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организации проверки знаний норм и правил в области энергетического надзора, в том числе с использованием информационной системы «Единый портал тестирования».</a:t>
            </a: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в информационных письмах доводится информация о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способах записи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проведение проверки знаний, применяемых вопросов с вариантами ответов, а так же алгоритм формирования оценки Единым порталом тестирования.</a:t>
            </a:r>
          </a:p>
        </p:txBody>
      </p:sp>
      <p:pic>
        <p:nvPicPr>
          <p:cNvPr id="9" name="Picture 2" descr="Федеральная служба по экологическому, технологическому и атомному надзору РОСТЕХНАДЗОР">
            <a:extLst>
              <a:ext uri="{FF2B5EF4-FFF2-40B4-BE49-F238E27FC236}">
                <a16:creationId xmlns:a16="http://schemas.microsoft.com/office/drawing/2014/main" xmlns="" id="{B593F309-CD3C-1347-79CF-3DD55EBE5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48" y="279676"/>
            <a:ext cx="936104" cy="109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E20D0D1-5FDE-595B-A418-D98E8C2803FD}"/>
              </a:ext>
            </a:extLst>
          </p:cNvPr>
          <p:cNvSpPr txBox="1"/>
          <p:nvPr/>
        </p:nvSpPr>
        <p:spPr>
          <a:xfrm>
            <a:off x="2656391" y="263386"/>
            <a:ext cx="72349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Правоприменительная практика контрольной (надзорной) деятельности </a:t>
            </a:r>
          </a:p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Северо-Западного управления </a:t>
            </a:r>
            <a:r>
              <a:rPr lang="ru-RU" altLang="zh-CN" sz="1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</a:t>
            </a:r>
            <a:r>
              <a:rPr lang="ru-RU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сфере электроэнергетики </a:t>
            </a:r>
          </a:p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9 месяцев 2024 года</a:t>
            </a:r>
          </a:p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endParaRPr lang="ru-RU" altLang="zh-CN" sz="1400" b="1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254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170299"/>
              </p:ext>
            </p:extLst>
          </p:nvPr>
        </p:nvGraphicFramePr>
        <p:xfrm>
          <a:off x="2613852" y="1614004"/>
          <a:ext cx="7632848" cy="41764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912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416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10792">
                <a:tc>
                  <a:txBody>
                    <a:bodyPr/>
                    <a:lstStyle/>
                    <a:p>
                      <a:pPr marL="342900" marR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Информирование,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том числе с использованием официального сайта территориального управления </a:t>
                      </a:r>
                      <a:r>
                        <a:rPr lang="ru-RU" sz="1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Ростехнадзора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направление в адрес контролируемых лиц сведений об обстоятельствах и причинах аварий и несчастных случаях, а также иной информации о реализации профилактических мероприятий, информационных писем по отдельным вопросам в части соблюдения обязательных требований в сфере федерального государственного энергетического надзора.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l" fontAlgn="ctr">
                        <a:buAutoNum type="arabicParenR"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11676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656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 Объявление предостережения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9" name="Picture 2" descr="Федеральная служба по экологическому, технологическому и атомному надзору РОСТЕХНАДЗОР">
            <a:extLst>
              <a:ext uri="{FF2B5EF4-FFF2-40B4-BE49-F238E27FC236}">
                <a16:creationId xmlns:a16="http://schemas.microsoft.com/office/drawing/2014/main" xmlns="" id="{B593F309-CD3C-1347-79CF-3DD55EBE5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48" y="279676"/>
            <a:ext cx="936104" cy="109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E20D0D1-5FDE-595B-A418-D98E8C2803FD}"/>
              </a:ext>
            </a:extLst>
          </p:cNvPr>
          <p:cNvSpPr txBox="1"/>
          <p:nvPr/>
        </p:nvSpPr>
        <p:spPr>
          <a:xfrm>
            <a:off x="2656391" y="263386"/>
            <a:ext cx="72349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Правоприменительная практика контрольной (надзорной) деятельности </a:t>
            </a:r>
          </a:p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Северо-Западного управления </a:t>
            </a:r>
            <a:r>
              <a:rPr lang="ru-RU" altLang="zh-CN" sz="1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</a:t>
            </a:r>
            <a:r>
              <a:rPr lang="ru-RU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сфере электроэнергетики </a:t>
            </a:r>
          </a:p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9 месяцев 2024 года</a:t>
            </a:r>
          </a:p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endParaRPr lang="ru-RU" altLang="zh-CN" sz="1400" b="1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19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type="body" idx="1"/>
          </p:nvPr>
        </p:nvSpPr>
        <p:spPr>
          <a:xfrm>
            <a:off x="3251045" y="1660123"/>
            <a:ext cx="5738694" cy="1500187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endParaRPr lang="ru-RU" b="1" dirty="0"/>
          </a:p>
          <a:p>
            <a:pPr marL="0" indent="0">
              <a:buNone/>
            </a:pPr>
            <a:r>
              <a:rPr lang="ru-RU" sz="1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16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Федеральная служба по экологическому, технологическому и атомному надзору РОСТЕХНАДЗО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663" y="763478"/>
            <a:ext cx="1113371" cy="130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10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едеральная служба по экологическому, технологическому и атомному надзору РОСТЕХНАДЗО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48" y="279676"/>
            <a:ext cx="936104" cy="109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56391" y="263386"/>
            <a:ext cx="72349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Правоприменительная практика контрольной (надзорной) деятельности </a:t>
            </a:r>
          </a:p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Северо-Западного управления </a:t>
            </a:r>
            <a:r>
              <a:rPr lang="ru-RU" altLang="zh-CN" sz="1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</a:t>
            </a:r>
            <a:r>
              <a:rPr lang="ru-RU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сфере электроэнергетики </a:t>
            </a:r>
          </a:p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9 месяцев 2024 года</a:t>
            </a:r>
          </a:p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endParaRPr lang="ru-RU" altLang="zh-CN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84478" y="1309410"/>
            <a:ext cx="7234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ПОДНАДЗОРНЫЕ ОБЪЕКТЫ ПО КАТЕГОРИЯМ РИСКА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3516595" y="1854323"/>
          <a:ext cx="5640288" cy="3616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Прямая соединительная линия 63"/>
          <p:cNvCxnSpPr/>
          <p:nvPr/>
        </p:nvCxnSpPr>
        <p:spPr>
          <a:xfrm rot="10800000">
            <a:off x="6675586" y="2030561"/>
            <a:ext cx="3283606" cy="170337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headEnd type="oval"/>
            <a:tailEnd type="oval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8472754" y="2868355"/>
            <a:ext cx="1546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ru-RU" sz="1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категория риска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2103880" y="5072764"/>
            <a:ext cx="3689193" cy="360040"/>
            <a:chOff x="1691680" y="5085184"/>
            <a:chExt cx="3240360" cy="360040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>
              <a:off x="1691680" y="5445224"/>
              <a:ext cx="3240360" cy="0"/>
            </a:xfrm>
            <a:prstGeom prst="line">
              <a:avLst/>
            </a:prstGeom>
            <a:noFill/>
            <a:ln w="9525" cap="flat" cmpd="sng" algn="ctr">
              <a:solidFill>
                <a:srgbClr val="B0B0B0"/>
              </a:solidFill>
              <a:prstDash val="solid"/>
              <a:headEnd type="oval"/>
              <a:tailEnd type="none"/>
            </a:ln>
            <a:effectLst/>
          </p:spPr>
        </p:cxnSp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4932040" y="5085184"/>
              <a:ext cx="0" cy="360040"/>
            </a:xfrm>
            <a:prstGeom prst="line">
              <a:avLst/>
            </a:prstGeom>
            <a:noFill/>
            <a:ln w="9525" cap="flat" cmpd="sng" algn="ctr">
              <a:solidFill>
                <a:srgbClr val="B0B0B0"/>
              </a:solidFill>
              <a:prstDash val="solid"/>
              <a:tailEnd type="oval"/>
            </a:ln>
            <a:effectLst/>
          </p:spPr>
        </p:cxnSp>
      </p:grpSp>
      <p:sp>
        <p:nvSpPr>
          <p:cNvPr id="14" name="TextBox 13"/>
          <p:cNvSpPr txBox="1"/>
          <p:nvPr/>
        </p:nvSpPr>
        <p:spPr>
          <a:xfrm>
            <a:off x="7656374" y="2074026"/>
            <a:ext cx="5760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68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89058" y="1703034"/>
            <a:ext cx="1570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ru-RU" sz="1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Значительная категория риска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67961" y="1687645"/>
            <a:ext cx="612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68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1889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51584" y="5068704"/>
            <a:ext cx="2263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ru-RU" sz="1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категория риска</a:t>
            </a:r>
          </a:p>
        </p:txBody>
      </p:sp>
      <p:cxnSp>
        <p:nvCxnSpPr>
          <p:cNvPr id="18" name="Соединительная линия уступом 17"/>
          <p:cNvCxnSpPr/>
          <p:nvPr/>
        </p:nvCxnSpPr>
        <p:spPr>
          <a:xfrm>
            <a:off x="7123888" y="5018992"/>
            <a:ext cx="2895546" cy="276220"/>
          </a:xfrm>
          <a:prstGeom prst="bentConnector3">
            <a:avLst>
              <a:gd name="adj1" fmla="val -263"/>
            </a:avLst>
          </a:prstGeom>
          <a:noFill/>
          <a:ln w="9525" cap="flat" cmpd="sng" algn="ctr">
            <a:solidFill>
              <a:srgbClr val="B0B0B0"/>
            </a:solidFill>
            <a:prstDash val="solid"/>
            <a:headEnd type="oval"/>
            <a:tailEnd type="oval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7666990" y="4988559"/>
            <a:ext cx="27363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ru-RU" sz="1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Умеренная категория риска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53915" y="4973170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68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8740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45800" y="1749481"/>
            <a:ext cx="258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ru-RU" sz="1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категория риска</a:t>
            </a:r>
          </a:p>
        </p:txBody>
      </p:sp>
      <p:cxnSp>
        <p:nvCxnSpPr>
          <p:cNvPr id="22" name="Прямая соединительная линия 63"/>
          <p:cNvCxnSpPr/>
          <p:nvPr/>
        </p:nvCxnSpPr>
        <p:spPr>
          <a:xfrm flipV="1">
            <a:off x="2103879" y="2011090"/>
            <a:ext cx="4169990" cy="154378"/>
          </a:xfrm>
          <a:prstGeom prst="bentConnector3">
            <a:avLst>
              <a:gd name="adj1" fmla="val 70203"/>
            </a:avLst>
          </a:prstGeom>
          <a:noFill/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headEnd type="oval"/>
            <a:tailEnd type="oval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5286879" y="1700420"/>
            <a:ext cx="522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68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</a:p>
        </p:txBody>
      </p:sp>
      <p:cxnSp>
        <p:nvCxnSpPr>
          <p:cNvPr id="24" name="Соединительная линия уступом 23"/>
          <p:cNvCxnSpPr/>
          <p:nvPr/>
        </p:nvCxnSpPr>
        <p:spPr>
          <a:xfrm>
            <a:off x="7253732" y="2361139"/>
            <a:ext cx="2765702" cy="1030436"/>
          </a:xfrm>
          <a:prstGeom prst="bentConnector3">
            <a:avLst>
              <a:gd name="adj1" fmla="val 40713"/>
            </a:avLst>
          </a:prstGeom>
          <a:noFill/>
          <a:ln w="9525" cap="flat" cmpd="sng" algn="ctr">
            <a:solidFill>
              <a:srgbClr val="B0B0B0"/>
            </a:solidFill>
            <a:prstDash val="solid"/>
            <a:headEnd type="oval"/>
            <a:tailEnd type="oval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7253733" y="5661248"/>
            <a:ext cx="2821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ru-RU" sz="1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Итого:  23408 юридических лица</a:t>
            </a:r>
          </a:p>
        </p:txBody>
      </p:sp>
    </p:spTree>
    <p:extLst>
      <p:ext uri="{BB962C8B-B14F-4D97-AF65-F5344CB8AC3E}">
        <p14:creationId xmlns:p14="http://schemas.microsoft.com/office/powerpoint/2010/main" val="3498932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37838" y="1335336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ДЕЯТЕЛЬНОСТИ ПРИ ОСУЩЕСТВЛЕНИИ ФЕДЕРАЛЬНОГО ГОСУДАРСТВЕННОГО ЭНЕРГЕТИЧЕСКОГО НАДЗОРА (9 мес.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года)</a:t>
            </a:r>
          </a:p>
          <a:p>
            <a:pPr algn="ctr"/>
            <a:r>
              <a:rPr lang="ru-RU" b="1" dirty="0"/>
              <a:t> </a:t>
            </a: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0946817"/>
              </p:ext>
            </p:extLst>
          </p:nvPr>
        </p:nvGraphicFramePr>
        <p:xfrm>
          <a:off x="838200" y="2055813"/>
          <a:ext cx="8986838" cy="4121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24"/>
          <p:cNvSpPr txBox="1"/>
          <p:nvPr/>
        </p:nvSpPr>
        <p:spPr>
          <a:xfrm>
            <a:off x="2066350" y="6176963"/>
            <a:ext cx="7441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r>
              <a:rPr lang="ru-RU" sz="1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320 административных наказаний 131 – административный штраф, 189 - предупреждение</a:t>
            </a:r>
          </a:p>
        </p:txBody>
      </p:sp>
      <p:pic>
        <p:nvPicPr>
          <p:cNvPr id="3" name="Picture 2" descr="Федеральная служба по экологическому, технологическому и атомному надзору РОСТЕХНАДЗОР">
            <a:extLst>
              <a:ext uri="{FF2B5EF4-FFF2-40B4-BE49-F238E27FC236}">
                <a16:creationId xmlns:a16="http://schemas.microsoft.com/office/drawing/2014/main" xmlns="" id="{2C694E98-E765-B0FA-4EE1-D287E8AAC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48" y="279676"/>
            <a:ext cx="936104" cy="109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63AC347-20D7-E0EE-A76E-02C1960975A1}"/>
              </a:ext>
            </a:extLst>
          </p:cNvPr>
          <p:cNvSpPr txBox="1"/>
          <p:nvPr/>
        </p:nvSpPr>
        <p:spPr>
          <a:xfrm>
            <a:off x="2656391" y="263386"/>
            <a:ext cx="72349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Правоприменительная практика контрольной (надзорной) деятельности </a:t>
            </a:r>
          </a:p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Северо-Западного управления </a:t>
            </a:r>
            <a:r>
              <a:rPr lang="ru-RU" altLang="zh-CN" sz="1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</a:t>
            </a:r>
            <a:r>
              <a:rPr lang="ru-RU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сфере электроэнергетики </a:t>
            </a:r>
          </a:p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9 месяцев 2024 года</a:t>
            </a:r>
          </a:p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endParaRPr lang="ru-RU" altLang="zh-CN" sz="1400" b="1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73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4294967295"/>
          </p:nvPr>
        </p:nvSpPr>
        <p:spPr>
          <a:xfrm>
            <a:off x="0" y="6264275"/>
            <a:ext cx="4114800" cy="365125"/>
          </a:xfrm>
        </p:spPr>
        <p:txBody>
          <a:bodyPr/>
          <a:lstStyle/>
          <a:p>
            <a:r>
              <a:rPr lang="en-US" dirty="0" smtClean="0"/>
              <a:t>Your Footer Here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9448800" y="6264275"/>
            <a:ext cx="2743200" cy="365125"/>
          </a:xfrm>
        </p:spPr>
        <p:txBody>
          <a:bodyPr/>
          <a:lstStyle/>
          <a:p>
            <a:fld id="{672B7600-67E3-4D97-B453-880E2742B982}" type="slidenum">
              <a:rPr lang="en-US" smtClean="0"/>
              <a:t>4</a:t>
            </a:fld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838200" y="0"/>
            <a:ext cx="10799064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DB26D73-9188-6D4D-8F93-7C2D30D8172B}"/>
              </a:ext>
            </a:extLst>
          </p:cNvPr>
          <p:cNvSpPr txBox="1"/>
          <p:nvPr/>
        </p:nvSpPr>
        <p:spPr>
          <a:xfrm>
            <a:off x="2656391" y="263386"/>
            <a:ext cx="72349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Правоприменительная практика контрольной (надзорной) деятельности </a:t>
            </a:r>
          </a:p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Северо-Западного управления </a:t>
            </a:r>
            <a:r>
              <a:rPr lang="ru-RU" altLang="zh-CN" sz="1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</a:t>
            </a:r>
            <a:r>
              <a:rPr lang="ru-RU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сфере электроэнергетики </a:t>
            </a:r>
          </a:p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9 месяцев 2024 года</a:t>
            </a:r>
          </a:p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endParaRPr lang="ru-RU" altLang="zh-CN" sz="1400" b="1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6" name="Picture 2" descr="Федеральная служба по экологическому, технологическому и атомному надзору РОСТЕХНАДЗОР">
            <a:extLst>
              <a:ext uri="{FF2B5EF4-FFF2-40B4-BE49-F238E27FC236}">
                <a16:creationId xmlns:a16="http://schemas.microsoft.com/office/drawing/2014/main" xmlns="" id="{B593F309-CD3C-1347-79CF-3DD55EBE5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48" y="279676"/>
            <a:ext cx="936104" cy="109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Текст 39">
            <a:extLst>
              <a:ext uri="{FF2B5EF4-FFF2-40B4-BE49-F238E27FC236}">
                <a16:creationId xmlns:a16="http://schemas.microsoft.com/office/drawing/2014/main" xmlns="" id="{106D54E3-1C5D-F570-6DD2-7AFE6A02E6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2641" y="1497749"/>
            <a:ext cx="10564623" cy="5114054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крупные юридические лица в отношении которых за 9 мес. </a:t>
            </a:r>
            <a:r>
              <a:rPr lang="ru-RU" sz="4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4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были проведены контрольно-надзорные мероприятия (проверки):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4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4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 «Группа «Илим»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4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 «Апатит»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4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 «НЕВА ЭНЕРГИЯ»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4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</a:t>
            </a:r>
            <a:r>
              <a:rPr lang="ru-RU" sz="4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Трансмашэнерго</a:t>
            </a:r>
            <a:r>
              <a:rPr lang="ru-RU" sz="4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-ООО «Газпром Энерго»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-АО «АРХАНГЕЛЬСКИЙ ЦБК»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-Мурманская ТЭЦ 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-АО «ВЛ «Калининград»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4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ПАО «РОССЕТИ ЛЕНЭНЕРГО»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4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ПАО «ФСК «РОССЕТИ»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9878F4A8-6CA4-F9F3-0B91-3C5993A909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63" r="3438" b="36250"/>
          <a:stretch/>
        </p:blipFill>
        <p:spPr bwMode="auto">
          <a:xfrm>
            <a:off x="10552641" y="2597015"/>
            <a:ext cx="1336890" cy="3764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BA584B89-FC63-664A-17E3-B029E7B31B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791" y="2647649"/>
            <a:ext cx="868574" cy="710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760D3C06-3EBF-89A2-0D04-D2D15480A2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6867" y="3368438"/>
            <a:ext cx="2104374" cy="245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79D477C8-CE2E-7744-0436-F01B3443674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9" t="14063" r="23418" b="15625"/>
          <a:stretch/>
        </p:blipFill>
        <p:spPr bwMode="auto">
          <a:xfrm>
            <a:off x="9348080" y="3624252"/>
            <a:ext cx="667516" cy="6657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2A1BD796-335E-F8A3-F6C5-00B982B9D25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5"/>
          <a:stretch/>
        </p:blipFill>
        <p:spPr bwMode="auto">
          <a:xfrm>
            <a:off x="10692334" y="3854965"/>
            <a:ext cx="1165415" cy="6293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4570558D-8C88-3A80-5194-4729B099FC0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132" y="4410079"/>
            <a:ext cx="1100020" cy="545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E3226539-5440-1FA8-3820-64FC247E86F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7" t="11243" r="15001" b="13610"/>
          <a:stretch/>
        </p:blipFill>
        <p:spPr bwMode="auto">
          <a:xfrm>
            <a:off x="10621655" y="4618494"/>
            <a:ext cx="1367039" cy="5000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E9B6241F-28C7-74EF-2F8A-5E7E7EA825A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3665" y="5029001"/>
            <a:ext cx="1287990" cy="670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C12ECB77-1CF1-A0B8-D21C-2EF775C1CEE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6" t="23697" r="9167" b="15640"/>
          <a:stretch/>
        </p:blipFill>
        <p:spPr bwMode="auto">
          <a:xfrm>
            <a:off x="10692334" y="5440286"/>
            <a:ext cx="1350136" cy="4342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E21D22F4-E28B-BE49-89B4-609EDCCE243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t="35837" r="21250" b="35836"/>
          <a:stretch/>
        </p:blipFill>
        <p:spPr bwMode="auto">
          <a:xfrm>
            <a:off x="9451815" y="5875477"/>
            <a:ext cx="1150104" cy="3435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7863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6749099"/>
              </p:ext>
            </p:extLst>
          </p:nvPr>
        </p:nvGraphicFramePr>
        <p:xfrm>
          <a:off x="2423592" y="2252251"/>
          <a:ext cx="8915400" cy="3960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15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960440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 и ведение технической и оперативной документации не соответствует требованиями ПТЭЭП и ПОТ ЭЭ.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Электроустановки не укомплектованы испытанными средствами защиты в соответствии с нормами.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Отсутствует подготовленный электротехнический персонал, договор на обслуживание электроустановки со специализированной организацией не заключен.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Не обеспечено проведение осмотров электрооборудования и соблюдение установленной периодичности проведения осмотров.</a:t>
                      </a:r>
                    </a:p>
                  </a:txBody>
                  <a:tcPr marL="33851" marR="3385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23592" y="1722617"/>
            <a:ext cx="7757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НАРУШЕНИЯ, ВЫЯВЛЯЕМЫЕ В ХОДЕ ПРОВЕРОК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Федеральная служба по экологическому, технологическому и атомному надзору РОСТЕХНАДЗОР">
            <a:extLst>
              <a:ext uri="{FF2B5EF4-FFF2-40B4-BE49-F238E27FC236}">
                <a16:creationId xmlns:a16="http://schemas.microsoft.com/office/drawing/2014/main" xmlns="" id="{B593F309-CD3C-1347-79CF-3DD55EBE5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48" y="279676"/>
            <a:ext cx="936104" cy="109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E20D0D1-5FDE-595B-A418-D98E8C2803FD}"/>
              </a:ext>
            </a:extLst>
          </p:cNvPr>
          <p:cNvSpPr txBox="1"/>
          <p:nvPr/>
        </p:nvSpPr>
        <p:spPr>
          <a:xfrm>
            <a:off x="2656391" y="263386"/>
            <a:ext cx="72349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Правоприменительная практика контрольной (надзорной) деятельности </a:t>
            </a:r>
          </a:p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Северо-Западного управления </a:t>
            </a:r>
            <a:r>
              <a:rPr lang="ru-RU" altLang="zh-CN" sz="1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</a:t>
            </a:r>
            <a:r>
              <a:rPr lang="ru-RU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сфере электроэнергетики </a:t>
            </a:r>
          </a:p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9 месяцев 2024 года</a:t>
            </a:r>
          </a:p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endParaRPr lang="ru-RU" altLang="zh-CN" sz="1400" b="1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23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28750" y="1838509"/>
            <a:ext cx="9925050" cy="4633313"/>
          </a:xfrm>
        </p:spPr>
        <p:txBody>
          <a:bodyPr>
            <a:normAutofit fontScale="25000" lnSpcReduction="20000"/>
          </a:bodyPr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200" dirty="0"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200" dirty="0"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200" dirty="0"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2500" dirty="0"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5600" b="1" dirty="0">
                <a:solidFill>
                  <a:schemeClr val="tx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Число дел об административном правонарушении, 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5600" b="1" dirty="0">
                <a:solidFill>
                  <a:schemeClr val="tx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рассмотренных в установленном порядке	    </a:t>
            </a:r>
            <a:r>
              <a:rPr lang="en-US" sz="5600" b="1" dirty="0">
                <a:solidFill>
                  <a:schemeClr val="tx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 </a:t>
            </a:r>
            <a:r>
              <a:rPr lang="ru-RU" sz="5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              47</a:t>
            </a:r>
            <a:endParaRPr lang="ru-RU" sz="5600" b="1" dirty="0">
              <a:solidFill>
                <a:schemeClr val="tx1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5600" b="1" dirty="0">
                <a:solidFill>
                  <a:schemeClr val="tx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Наложено штрафов, ед.	                          </a:t>
            </a:r>
            <a:r>
              <a:rPr lang="en-US" sz="5600" b="1" dirty="0">
                <a:solidFill>
                  <a:schemeClr val="tx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              </a:t>
            </a:r>
            <a:r>
              <a:rPr lang="ru-RU" sz="5600" b="1" dirty="0">
                <a:solidFill>
                  <a:schemeClr val="tx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14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5600" b="1" dirty="0">
                <a:solidFill>
                  <a:schemeClr val="tx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Сумма наложенного штрафа, тыс. руб.	   </a:t>
            </a:r>
            <a:r>
              <a:rPr lang="en-US" sz="5600" b="1" dirty="0">
                <a:solidFill>
                  <a:schemeClr val="tx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                 </a:t>
            </a:r>
            <a:r>
              <a:rPr lang="ru-RU" sz="5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345</a:t>
            </a:r>
            <a:endParaRPr lang="ru-RU" sz="5600" b="1" dirty="0">
              <a:solidFill>
                <a:schemeClr val="tx1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2500" dirty="0"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2500" dirty="0"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2500" dirty="0"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2500" dirty="0" smtClean="0"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2500" dirty="0"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2500" dirty="0"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5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Число дел об административном правонарушении, 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5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рассмотренных в установленном порядке	</a:t>
            </a:r>
            <a:r>
              <a:rPr lang="en-US" sz="5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 </a:t>
            </a:r>
            <a:r>
              <a:rPr lang="ru-RU" sz="5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   </a:t>
            </a:r>
            <a:r>
              <a:rPr lang="en-US" sz="5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ru-RU" sz="5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               14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5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Наложено штрафов, ед.	                         </a:t>
            </a:r>
            <a:r>
              <a:rPr lang="en-US" sz="5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                  </a:t>
            </a:r>
            <a:r>
              <a:rPr lang="ru-RU" sz="5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14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5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Сумма наложенного штрафа, тыс. руб.	   </a:t>
            </a:r>
            <a:r>
              <a:rPr lang="en-US" sz="5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                    </a:t>
            </a:r>
            <a:r>
              <a:rPr lang="ru-RU" sz="5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810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200" dirty="0"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58499" y="1041042"/>
            <a:ext cx="7632848" cy="13849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КоАП РФ Статья 9.22. 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порядка полного и (или) частичного ограничения режима потребления электрической энергии, порядка ограничения и прекращения подачи тепловой энергии, правил ограничения подачи (поставки) и отбора газа либо порядка временного прекращения или ограничения водоснабжения, водоотведения, транспортировки воды и (или) сточных вод.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58499" y="3933056"/>
            <a:ext cx="7632848" cy="116955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КоАП РФ Статья 14.61. 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установленного порядка предоставления обеспечения исполнения обязательств по оплате электрической энергии (мощности), газа, тепловой энергии (мощности) и (или) теплоносителя, сопряженное с неисполнением (ненадлежащим исполнением) обязательств по их оплате.</a:t>
            </a:r>
          </a:p>
        </p:txBody>
      </p:sp>
      <p:pic>
        <p:nvPicPr>
          <p:cNvPr id="11" name="Picture 2" descr="Федеральная служба по экологическому, технологическому и атомному надзору РОСТЕХНАДЗОР">
            <a:extLst>
              <a:ext uri="{FF2B5EF4-FFF2-40B4-BE49-F238E27FC236}">
                <a16:creationId xmlns:a16="http://schemas.microsoft.com/office/drawing/2014/main" xmlns="" id="{B593F309-CD3C-1347-79CF-3DD55EBE5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48" y="279676"/>
            <a:ext cx="936104" cy="109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E20D0D1-5FDE-595B-A418-D98E8C2803FD}"/>
              </a:ext>
            </a:extLst>
          </p:cNvPr>
          <p:cNvSpPr txBox="1"/>
          <p:nvPr/>
        </p:nvSpPr>
        <p:spPr>
          <a:xfrm>
            <a:off x="2656391" y="211810"/>
            <a:ext cx="72349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Правоприменительная практика контрольной (надзорной) деятельности </a:t>
            </a:r>
          </a:p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Северо-Западного управления </a:t>
            </a:r>
            <a:r>
              <a:rPr lang="ru-RU" altLang="zh-CN" sz="1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</a:t>
            </a:r>
            <a:r>
              <a:rPr lang="ru-RU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сфере электроэнергетики </a:t>
            </a:r>
          </a:p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9 месяцев 2024 года</a:t>
            </a:r>
          </a:p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endParaRPr lang="ru-RU" altLang="zh-CN" sz="1400" b="1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34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type="body" idx="1"/>
          </p:nvPr>
        </p:nvSpPr>
        <p:spPr>
          <a:xfrm>
            <a:off x="816746" y="2752077"/>
            <a:ext cx="10706470" cy="3604335"/>
          </a:xfrm>
        </p:spPr>
        <p:txBody>
          <a:bodyPr>
            <a:normAutofit/>
          </a:bodyPr>
          <a:lstStyle/>
          <a:p>
            <a:pPr marL="628650" indent="-285750">
              <a:spcBef>
                <a:spcPts val="0"/>
              </a:spcBef>
              <a:spcAft>
                <a:spcPts val="0"/>
              </a:spcAft>
            </a:pPr>
            <a:r>
              <a:rPr lang="ru-RU" sz="1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30.01.2021 № 85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Правил выдачи разрешений на допуск в эксплуатацию энергопринимающих установок потребителей электрической энергии, объектов по производству электрической энергии, объектов электросетевого хозяйства, объектов теплоснабжения и теплопотребляющих установок и о внесении изменений в некоторые акты Правительства Российской Федерации»</a:t>
            </a:r>
          </a:p>
          <a:p>
            <a:pPr marL="628650" indent="-285750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Административный регламент по предоставлению Федеральной службой по экологическому, технологическому и атомному надзору государственной услуги по выдаче разрешений на допуск в эксплуатацию энергопринимающих установок потребителей электрической энергии, объектов по производству электрической энергии, объектов электросетевого хозяйства, объектов теплоснабжения и теплопотребляющих установок»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(утвержден приказом Ростехнадзора от 28.05.2021 № 194, зарегистрирован в Минюсте России 20.10.2021 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65489).</a:t>
            </a:r>
          </a:p>
          <a:p>
            <a:pPr indent="0" algn="ctr">
              <a:spcAft>
                <a:spcPts val="0"/>
              </a:spcAft>
              <a:buNone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Выдано разрешений на допуск в эксплуатацию - </a:t>
            </a:r>
            <a:r>
              <a:rPr lang="en-US" sz="1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2881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из них: </a:t>
            </a:r>
          </a:p>
          <a:p>
            <a:pPr lvl="1" indent="0" algn="ctr">
              <a:spcAft>
                <a:spcPts val="0"/>
              </a:spcAft>
              <a:buNone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постоянную эксплуатацию -  1</a:t>
            </a:r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2;  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0" algn="ctr">
              <a:spcAft>
                <a:spcPts val="0"/>
              </a:spcAft>
              <a:buNone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проведения пуско-наладочных работ (временный) – 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1009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indent="0" algn="ctr">
              <a:spcAft>
                <a:spcPts val="0"/>
              </a:spcAft>
              <a:buNone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Отказано в выдаче (по результатам осмотра энергоустановки) – 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26180" y="1408830"/>
            <a:ext cx="72349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ГОСУДАРСТВЕННОЙ УСЛУГИ ПО ВЫДАЧЕ РАЗРЕШЕНИЙ НА ДОПУСК В ЭКСПЛУАТАЦИЮ ЭНЕРГОПРИНИМАЮЩИХ УСТАНОВОК ПОТРЕБИТЕЛЕЙ ЭЛЕКТРИЧЕСКОЙ ЭНЕРГИИ, ОБЪЕКТОВ ПО ПРОИЗВОДСТВУ ЭЛЕКТРИЧЕСКОЙ ЭНЕРГИИ, ОБЪЕКТОВ ЭЛЕКТРОСЕТЕВОГО ХОЗЯЙСТВА, ОБЪЕКТОВ ТЕПЛОСНАБЖЕНИЯ И ТЕПЛОПОТРЕБЛЯЮЩИХ УСТАНОВОК</a:t>
            </a:r>
            <a:endParaRPr lang="ru-RU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Федеральная служба по экологическому, технологическому и атомному надзору РОСТЕХНАДЗОР">
            <a:extLst>
              <a:ext uri="{FF2B5EF4-FFF2-40B4-BE49-F238E27FC236}">
                <a16:creationId xmlns:a16="http://schemas.microsoft.com/office/drawing/2014/main" xmlns="" id="{B593F309-CD3C-1347-79CF-3DD55EBE5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48" y="279676"/>
            <a:ext cx="936104" cy="109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E20D0D1-5FDE-595B-A418-D98E8C2803FD}"/>
              </a:ext>
            </a:extLst>
          </p:cNvPr>
          <p:cNvSpPr txBox="1"/>
          <p:nvPr/>
        </p:nvSpPr>
        <p:spPr>
          <a:xfrm>
            <a:off x="2656391" y="211810"/>
            <a:ext cx="72349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Правоприменительная практика контрольной (надзорной) деятельности </a:t>
            </a:r>
          </a:p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Северо-Западного управления </a:t>
            </a:r>
            <a:r>
              <a:rPr lang="ru-RU" altLang="zh-CN" sz="1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</a:t>
            </a:r>
            <a:r>
              <a:rPr lang="ru-RU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сфере электроэнергетики </a:t>
            </a:r>
          </a:p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9 месяцев 2024 года</a:t>
            </a:r>
          </a:p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endParaRPr lang="ru-RU" altLang="zh-CN" sz="1400" b="1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21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body" idx="1"/>
          </p:nvPr>
        </p:nvSpPr>
        <p:spPr>
          <a:xfrm>
            <a:off x="6746602" y="3963306"/>
            <a:ext cx="4127602" cy="249809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Филиал «Третьяковской галереи»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Калининград, о. Октябрьский.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Установлено соответствие  объекта требованиям безопасности в сфере электроэнергетики, нарушений обязательных требований не выявлено.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Управлением выдано разрешение на допуск в эксплуатацию энергоустановок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1847528" y="3994989"/>
            <a:ext cx="4248472" cy="486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Северо-Западным управлением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выдано разрешение на допуск в эксплуатацию электроустановок «Научно-производственному комплексу по разработке и изготовлению комплексных пищевых добавок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ПроМиксТек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 технологий их внедрения на предприятия пищевой промышленности» 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 «НПО Технологии»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Рисунок 9" descr="D:\Сайт Ростехнадзора\0_Документы для загрузки\2024 год\02_21\Новости\Лаппо\ПроМиксТек-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800" y="1532755"/>
            <a:ext cx="3877310" cy="218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066" y="1454696"/>
            <a:ext cx="3617478" cy="221131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E20D0D1-5FDE-595B-A418-D98E8C2803FD}"/>
              </a:ext>
            </a:extLst>
          </p:cNvPr>
          <p:cNvSpPr txBox="1"/>
          <p:nvPr/>
        </p:nvSpPr>
        <p:spPr>
          <a:xfrm>
            <a:off x="2656391" y="263386"/>
            <a:ext cx="72349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Правоприменительная практика контрольной (надзорной) деятельности </a:t>
            </a:r>
          </a:p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Северо-Западного управления </a:t>
            </a:r>
            <a:r>
              <a:rPr lang="ru-RU" altLang="zh-CN" sz="1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</a:t>
            </a:r>
            <a:r>
              <a:rPr lang="ru-RU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сфере электроэнергетики </a:t>
            </a:r>
          </a:p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9 месяцев 2024 года</a:t>
            </a:r>
          </a:p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endParaRPr lang="ru-RU" altLang="zh-CN" sz="1400" b="1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3" name="Picture 2" descr="Федеральная служба по экологическому, технологическому и атомному надзору РОСТЕХНАДЗОР">
            <a:extLst>
              <a:ext uri="{FF2B5EF4-FFF2-40B4-BE49-F238E27FC236}">
                <a16:creationId xmlns:a16="http://schemas.microsoft.com/office/drawing/2014/main" xmlns="" id="{B593F309-CD3C-1347-79CF-3DD55EBE5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48" y="279676"/>
            <a:ext cx="936104" cy="109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27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body" idx="1"/>
          </p:nvPr>
        </p:nvSpPr>
        <p:spPr>
          <a:xfrm>
            <a:off x="1306252" y="3883819"/>
            <a:ext cx="3914956" cy="224045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Северо-Западным управлением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итогам рассмотрения заявления проведен осмотр тепловых энергоустановок корпуса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 №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Шушары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выдано разрешение на допуск в эксплуатацию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теплопотребляющих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установок.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площадь учреждения составляет более 41,1 тыс. кв. м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рассчитана на 1925 учеников.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6911069" y="1422185"/>
            <a:ext cx="4248472" cy="206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СПб ГБУЗ «Городская Александровская больница» по адресу: Санкт-Петербург, Солидарности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пр-кт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д. 4, стр. 4.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осмотра установлено соответствие объекта требованиям безопасности в сфере теплоснабжения, нарушений обязательных требований не выявлено.</a:t>
            </a:r>
          </a:p>
        </p:txBody>
      </p:sp>
      <p:pic>
        <p:nvPicPr>
          <p:cNvPr id="10" name="Рисунок 9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1" b="3139"/>
          <a:stretch/>
        </p:blipFill>
        <p:spPr bwMode="auto">
          <a:xfrm>
            <a:off x="1306252" y="1375979"/>
            <a:ext cx="3744416" cy="22113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473" y="3910453"/>
            <a:ext cx="3669665" cy="2240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 descr="Федеральная служба по экологическому, технологическому и атомному надзору РОСТЕХНАДЗОР">
            <a:extLst>
              <a:ext uri="{FF2B5EF4-FFF2-40B4-BE49-F238E27FC236}">
                <a16:creationId xmlns:a16="http://schemas.microsoft.com/office/drawing/2014/main" xmlns="" id="{B593F309-CD3C-1347-79CF-3DD55EBE5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48" y="279676"/>
            <a:ext cx="936104" cy="109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E20D0D1-5FDE-595B-A418-D98E8C2803FD}"/>
              </a:ext>
            </a:extLst>
          </p:cNvPr>
          <p:cNvSpPr txBox="1"/>
          <p:nvPr/>
        </p:nvSpPr>
        <p:spPr>
          <a:xfrm>
            <a:off x="2656391" y="263386"/>
            <a:ext cx="72349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Правоприменительная практика контрольной (надзорной) деятельности </a:t>
            </a:r>
          </a:p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Северо-Западного управления </a:t>
            </a:r>
            <a:r>
              <a:rPr lang="ru-RU" altLang="zh-CN" sz="1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</a:t>
            </a:r>
            <a:r>
              <a:rPr lang="ru-RU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сфере электроэнергетики </a:t>
            </a:r>
          </a:p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9 месяцев 2024 года</a:t>
            </a:r>
          </a:p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endParaRPr lang="ru-RU" altLang="zh-CN" sz="1400" b="1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406487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GO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0223_T_PGO_Abstract-Origami-16x9.pptx" id="{3D318846-6C60-44BE-AFAE-957E36712287}" vid="{41773F40-D02D-4F01-9AA5-8D1F1E60BB05}"/>
    </a:ext>
  </a:extLst>
</a:theme>
</file>

<file path=ppt/theme/theme2.xml><?xml version="1.0" encoding="utf-8"?>
<a:theme xmlns:a="http://schemas.openxmlformats.org/drawingml/2006/main" name="Designed by Presentation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0223_T_PGO_Abstract-Origami-16x9.pptx" id="{3D318846-6C60-44BE-AFAE-957E36712287}" vid="{F4578AF6-53E6-4A3D-AD5B-62B11127359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 СЗУ">
    <a:dk1>
      <a:srgbClr val="0D75BA"/>
    </a:dk1>
    <a:lt1>
      <a:sysClr val="window" lastClr="FFFFFF"/>
    </a:lt1>
    <a:dk2>
      <a:srgbClr val="0D75BA"/>
    </a:dk2>
    <a:lt2>
      <a:srgbClr val="B0B0B0"/>
    </a:lt2>
    <a:accent1>
      <a:srgbClr val="3498DB"/>
    </a:accent1>
    <a:accent2>
      <a:srgbClr val="D61C35"/>
    </a:accent2>
    <a:accent3>
      <a:srgbClr val="22BA59"/>
    </a:accent3>
    <a:accent4>
      <a:srgbClr val="ED9A00"/>
    </a:accent4>
    <a:accent5>
      <a:srgbClr val="1DD6B7"/>
    </a:accent5>
    <a:accent6>
      <a:srgbClr val="D61D7D"/>
    </a:accent6>
    <a:hlink>
      <a:srgbClr val="002060"/>
    </a:hlink>
    <a:folHlink>
      <a:srgbClr val="800080"/>
    </a:folHlink>
  </a:clrScheme>
  <a:fontScheme name="Основной текст на белом фоне">
    <a:majorFont>
      <a:latin typeface="Lato Light"/>
      <a:ea typeface=""/>
      <a:cs typeface=""/>
    </a:majorFont>
    <a:minorFont>
      <a:latin typeface="Lato Light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0223_T_PGO_Abstract-Origami-16x9</Template>
  <TotalTime>202</TotalTime>
  <Words>1007</Words>
  <Application>Microsoft Office PowerPoint</Application>
  <PresentationFormat>Произвольный</PresentationFormat>
  <Paragraphs>138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PresentationGO</vt:lpstr>
      <vt:lpstr>Designed by PresentationGO</vt:lpstr>
      <vt:lpstr>Правоприменительная практика  контрольной (надзорной) деятельности  Северо-Западного управления Ростехнадзора  в сфере электроэнергетики  за 9 месяцев 2024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Правоприменительная практика  контрольной (надзорной) деятельности  Северо-Западного управления Ростехнадзора  в сфере электроэнергетики  за 9 месяцев 2024 года</dc:title>
  <dc:creator>Hector Benedi</dc:creator>
  <dc:description>© Copyright PresentationGo.com</dc:description>
  <cp:lastModifiedBy>Филиппова Виктория Геннадьевна</cp:lastModifiedBy>
  <cp:revision>20</cp:revision>
  <cp:lastPrinted>2024-11-11T11:05:44Z</cp:lastPrinted>
  <dcterms:created xsi:type="dcterms:W3CDTF">2024-11-04T09:10:07Z</dcterms:created>
  <dcterms:modified xsi:type="dcterms:W3CDTF">2024-11-11T11:06:07Z</dcterms:modified>
  <cp:category>Templates</cp:category>
</cp:coreProperties>
</file>